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7" r:id="rId1"/>
  </p:sldMasterIdLst>
  <p:notesMasterIdLst>
    <p:notesMasterId r:id="rId27"/>
  </p:notesMasterIdLst>
  <p:sldIdLst>
    <p:sldId id="256" r:id="rId2"/>
    <p:sldId id="328" r:id="rId3"/>
    <p:sldId id="329" r:id="rId4"/>
    <p:sldId id="341" r:id="rId5"/>
    <p:sldId id="330" r:id="rId6"/>
    <p:sldId id="331" r:id="rId7"/>
    <p:sldId id="333" r:id="rId8"/>
    <p:sldId id="334" r:id="rId9"/>
    <p:sldId id="337" r:id="rId10"/>
    <p:sldId id="338" r:id="rId11"/>
    <p:sldId id="339" r:id="rId12"/>
    <p:sldId id="340" r:id="rId13"/>
    <p:sldId id="342" r:id="rId14"/>
    <p:sldId id="343" r:id="rId15"/>
    <p:sldId id="344" r:id="rId16"/>
    <p:sldId id="336" r:id="rId17"/>
    <p:sldId id="347" r:id="rId18"/>
    <p:sldId id="346" r:id="rId19"/>
    <p:sldId id="348" r:id="rId20"/>
    <p:sldId id="349" r:id="rId21"/>
    <p:sldId id="350" r:id="rId22"/>
    <p:sldId id="353" r:id="rId23"/>
    <p:sldId id="351" r:id="rId24"/>
    <p:sldId id="352" r:id="rId25"/>
    <p:sldId id="354" r:id="rId26"/>
  </p:sldIdLst>
  <p:sldSz cx="12192000" cy="6858000"/>
  <p:notesSz cx="6858000" cy="9144000"/>
  <p:embeddedFontLst>
    <p:embeddedFont>
      <p:font typeface="Raleway" panose="020B0604020202020204" charset="0"/>
      <p:regular r:id="rId28"/>
      <p:bold r:id="rId29"/>
      <p:italic r:id="rId30"/>
      <p:boldItalic r:id="rId31"/>
    </p:embeddedFont>
    <p:embeddedFont>
      <p:font typeface="Nixie One" panose="02000503080000020004" charset="0"/>
      <p:regular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409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1F81735-504B-44AF-9805-A17F8BCB634F}">
  <a:tblStyle styleId="{91F81735-504B-44AF-9805-A17F8BCB634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5274" autoAdjust="0"/>
  </p:normalViewPr>
  <p:slideViewPr>
    <p:cSldViewPr snapToGrid="0">
      <p:cViewPr>
        <p:scale>
          <a:sx n="73" d="100"/>
          <a:sy n="73" d="100"/>
        </p:scale>
        <p:origin x="355" y="19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" name="Shape 3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 txBox="1">
            <a:spLocks noGrp="1"/>
          </p:cNvSpPr>
          <p:nvPr>
            <p:ph type="ctrTitle"/>
          </p:nvPr>
        </p:nvSpPr>
        <p:spPr>
          <a:xfrm>
            <a:off x="1093200" y="3867025"/>
            <a:ext cx="9396000" cy="1546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6000"/>
              <a:buNone/>
              <a:defRPr sz="6000">
                <a:solidFill>
                  <a:srgbClr val="222222"/>
                </a:solidFill>
                <a:highlight>
                  <a:srgbClr val="B0E0E6"/>
                </a:highlight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6000"/>
              <a:buNone/>
              <a:defRPr sz="6000">
                <a:solidFill>
                  <a:srgbClr val="222222"/>
                </a:solidFill>
                <a:highlight>
                  <a:srgbClr val="B0E0E6"/>
                </a:highlight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6000"/>
              <a:buNone/>
              <a:defRPr sz="6000">
                <a:solidFill>
                  <a:srgbClr val="222222"/>
                </a:solidFill>
                <a:highlight>
                  <a:srgbClr val="B0E0E6"/>
                </a:highlight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6000"/>
              <a:buNone/>
              <a:defRPr sz="6000">
                <a:solidFill>
                  <a:srgbClr val="222222"/>
                </a:solidFill>
                <a:highlight>
                  <a:srgbClr val="B0E0E6"/>
                </a:highlight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6000"/>
              <a:buNone/>
              <a:defRPr sz="6000">
                <a:solidFill>
                  <a:srgbClr val="222222"/>
                </a:solidFill>
                <a:highlight>
                  <a:srgbClr val="B0E0E6"/>
                </a:highlight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6000"/>
              <a:buNone/>
              <a:defRPr sz="6000">
                <a:solidFill>
                  <a:srgbClr val="222222"/>
                </a:solidFill>
                <a:highlight>
                  <a:srgbClr val="B0E0E6"/>
                </a:highlight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6000"/>
              <a:buNone/>
              <a:defRPr sz="6000">
                <a:solidFill>
                  <a:srgbClr val="222222"/>
                </a:solidFill>
                <a:highlight>
                  <a:srgbClr val="B0E0E6"/>
                </a:highlight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6000"/>
              <a:buNone/>
              <a:defRPr sz="6000">
                <a:solidFill>
                  <a:srgbClr val="222222"/>
                </a:solidFill>
                <a:highlight>
                  <a:srgbClr val="B0E0E6"/>
                </a:highlight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6000"/>
              <a:buNone/>
              <a:defRPr sz="6000">
                <a:solidFill>
                  <a:srgbClr val="222222"/>
                </a:solidFill>
                <a:highlight>
                  <a:srgbClr val="B0E0E6"/>
                </a:highlight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B36FE-C251-476E-82B1-D755B9130319}" type="datetime1">
              <a:rPr lang="pt-PT" smtClean="0"/>
              <a:t>06/04/2018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F526B-C310-4E47-9178-1EB24805F2A0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3792553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blipFill>
          <a:blip r:embed="rId4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Nixie One"/>
              <a:buNone/>
              <a:defRPr sz="360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Nixie One"/>
              <a:buNone/>
              <a:defRPr sz="360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Nixie One"/>
              <a:buNone/>
              <a:defRPr sz="360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Nixie One"/>
              <a:buNone/>
              <a:defRPr sz="360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Nixie One"/>
              <a:buNone/>
              <a:defRPr sz="360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Nixie One"/>
              <a:buNone/>
              <a:defRPr sz="360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Nixie One"/>
              <a:buNone/>
              <a:defRPr sz="360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Nixie One"/>
              <a:buNone/>
              <a:defRPr sz="360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Nixie One"/>
              <a:buNone/>
              <a:defRPr sz="360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49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406400"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aleway"/>
              <a:buChar char="◎"/>
              <a:defRPr sz="28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Char char="○"/>
              <a:defRPr sz="24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Char char="■"/>
              <a:defRPr sz="24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Char char="●"/>
              <a:defRPr sz="18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Char char="○"/>
              <a:defRPr sz="18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Char char="■"/>
              <a:defRPr sz="18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Char char="●"/>
              <a:defRPr sz="18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Char char="○"/>
              <a:defRPr sz="18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Char char="■"/>
              <a:defRPr sz="18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8" r:id="rId2"/>
  </p:sldLayoutIdLst>
  <p:transition>
    <p:fade thruBlk="1"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7000" contrast="13000"/>
                    </a14:imgEffect>
                  </a14:imgLayer>
                </a14:imgProps>
              </a:ext>
            </a:extLst>
          </a:blip>
          <a:srcRect/>
          <a:stretch>
            <a:fillRect l="-63000" r="-63000"/>
          </a:stretch>
        </a:blip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>
            <a:spLocks noGrp="1"/>
          </p:cNvSpPr>
          <p:nvPr>
            <p:ph type="ctrTitle"/>
          </p:nvPr>
        </p:nvSpPr>
        <p:spPr>
          <a:xfrm>
            <a:off x="699923" y="545308"/>
            <a:ext cx="7626951" cy="23243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sz="6600" b="1" dirty="0">
                <a:solidFill>
                  <a:schemeClr val="bg1"/>
                </a:solidFill>
                <a:highlight>
                  <a:srgbClr val="FFC409"/>
                </a:highlight>
              </a:rPr>
              <a:t>Thermal Tracking of Sports Players</a:t>
            </a:r>
            <a:endParaRPr sz="6600" b="1" dirty="0">
              <a:solidFill>
                <a:schemeClr val="bg1"/>
              </a:solidFill>
              <a:highlight>
                <a:srgbClr val="FFC409"/>
              </a:highligh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6C69DE-4E7C-4152-8152-0750727AA2F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7635" y="390542"/>
            <a:ext cx="1984092" cy="1085769"/>
          </a:xfrm>
          <a:prstGeom prst="rect">
            <a:avLst/>
          </a:prstGeom>
        </p:spPr>
      </p:pic>
      <p:sp>
        <p:nvSpPr>
          <p:cNvPr id="5" name="Shape 39">
            <a:extLst>
              <a:ext uri="{FF2B5EF4-FFF2-40B4-BE49-F238E27FC236}">
                <a16:creationId xmlns:a16="http://schemas.microsoft.com/office/drawing/2014/main" id="{A743E265-0E7B-4759-950F-637E60AC7441}"/>
              </a:ext>
            </a:extLst>
          </p:cNvPr>
          <p:cNvSpPr txBox="1">
            <a:spLocks/>
          </p:cNvSpPr>
          <p:nvPr/>
        </p:nvSpPr>
        <p:spPr>
          <a:xfrm>
            <a:off x="699923" y="5152418"/>
            <a:ext cx="4115267" cy="1350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6000"/>
              <a:buFont typeface="Nixie One"/>
              <a:buNone/>
              <a:defRPr sz="6000" b="0" i="0" u="none" strike="noStrike" cap="none">
                <a:solidFill>
                  <a:srgbClr val="222222"/>
                </a:solidFill>
                <a:highlight>
                  <a:srgbClr val="B0E0E6"/>
                </a:highlight>
                <a:latin typeface="Nixie One"/>
                <a:ea typeface="Nixie One"/>
                <a:cs typeface="Nixie One"/>
                <a:sym typeface="Nixie One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6000"/>
              <a:buFont typeface="Nixie One"/>
              <a:buNone/>
              <a:defRPr sz="6000" b="0" i="0" u="none" strike="noStrike" cap="none">
                <a:solidFill>
                  <a:srgbClr val="222222"/>
                </a:solidFill>
                <a:highlight>
                  <a:srgbClr val="B0E0E6"/>
                </a:highlight>
                <a:latin typeface="Nixie One"/>
                <a:ea typeface="Nixie One"/>
                <a:cs typeface="Nixie One"/>
                <a:sym typeface="Nixie One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6000"/>
              <a:buFont typeface="Nixie One"/>
              <a:buNone/>
              <a:defRPr sz="6000" b="0" i="0" u="none" strike="noStrike" cap="none">
                <a:solidFill>
                  <a:srgbClr val="222222"/>
                </a:solidFill>
                <a:highlight>
                  <a:srgbClr val="B0E0E6"/>
                </a:highlight>
                <a:latin typeface="Nixie One"/>
                <a:ea typeface="Nixie One"/>
                <a:cs typeface="Nixie One"/>
                <a:sym typeface="Nixie One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6000"/>
              <a:buFont typeface="Nixie One"/>
              <a:buNone/>
              <a:defRPr sz="6000" b="0" i="0" u="none" strike="noStrike" cap="none">
                <a:solidFill>
                  <a:srgbClr val="222222"/>
                </a:solidFill>
                <a:highlight>
                  <a:srgbClr val="B0E0E6"/>
                </a:highlight>
                <a:latin typeface="Nixie One"/>
                <a:ea typeface="Nixie One"/>
                <a:cs typeface="Nixie One"/>
                <a:sym typeface="Nixie One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6000"/>
              <a:buFont typeface="Nixie One"/>
              <a:buNone/>
              <a:defRPr sz="6000" b="0" i="0" u="none" strike="noStrike" cap="none">
                <a:solidFill>
                  <a:srgbClr val="222222"/>
                </a:solidFill>
                <a:highlight>
                  <a:srgbClr val="B0E0E6"/>
                </a:highlight>
                <a:latin typeface="Nixie One"/>
                <a:ea typeface="Nixie One"/>
                <a:cs typeface="Nixie One"/>
                <a:sym typeface="Nixie One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6000"/>
              <a:buFont typeface="Nixie One"/>
              <a:buNone/>
              <a:defRPr sz="6000" b="0" i="0" u="none" strike="noStrike" cap="none">
                <a:solidFill>
                  <a:srgbClr val="222222"/>
                </a:solidFill>
                <a:highlight>
                  <a:srgbClr val="B0E0E6"/>
                </a:highlight>
                <a:latin typeface="Nixie One"/>
                <a:ea typeface="Nixie One"/>
                <a:cs typeface="Nixie One"/>
                <a:sym typeface="Nixie One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6000"/>
              <a:buFont typeface="Nixie One"/>
              <a:buNone/>
              <a:defRPr sz="6000" b="0" i="0" u="none" strike="noStrike" cap="none">
                <a:solidFill>
                  <a:srgbClr val="222222"/>
                </a:solidFill>
                <a:highlight>
                  <a:srgbClr val="B0E0E6"/>
                </a:highlight>
                <a:latin typeface="Nixie One"/>
                <a:ea typeface="Nixie One"/>
                <a:cs typeface="Nixie One"/>
                <a:sym typeface="Nixie One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6000"/>
              <a:buFont typeface="Nixie One"/>
              <a:buNone/>
              <a:defRPr sz="6000" b="0" i="0" u="none" strike="noStrike" cap="none">
                <a:solidFill>
                  <a:srgbClr val="222222"/>
                </a:solidFill>
                <a:highlight>
                  <a:srgbClr val="B0E0E6"/>
                </a:highlight>
                <a:latin typeface="Nixie One"/>
                <a:ea typeface="Nixie One"/>
                <a:cs typeface="Nixie One"/>
                <a:sym typeface="Nixie One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6000"/>
              <a:buFont typeface="Nixie One"/>
              <a:buNone/>
              <a:defRPr sz="6000" b="0" i="0" u="none" strike="noStrike" cap="none">
                <a:solidFill>
                  <a:srgbClr val="222222"/>
                </a:solidFill>
                <a:highlight>
                  <a:srgbClr val="B0E0E6"/>
                </a:highlight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r>
              <a:rPr lang="en-GB" sz="3600" b="1" dirty="0">
                <a:solidFill>
                  <a:srgbClr val="FFC409"/>
                </a:solidFill>
              </a:rPr>
              <a:t>VGIS8 group 843</a:t>
            </a:r>
          </a:p>
          <a:p>
            <a:r>
              <a:rPr lang="en-GB" sz="3600" b="1" dirty="0">
                <a:solidFill>
                  <a:srgbClr val="FFC409"/>
                </a:solidFill>
              </a:rPr>
              <a:t>Rita and Atanas</a:t>
            </a:r>
          </a:p>
        </p:txBody>
      </p:sp>
      <p:sp>
        <p:nvSpPr>
          <p:cNvPr id="6" name="Shape 39">
            <a:extLst>
              <a:ext uri="{FF2B5EF4-FFF2-40B4-BE49-F238E27FC236}">
                <a16:creationId xmlns:a16="http://schemas.microsoft.com/office/drawing/2014/main" id="{C1CDA63A-EBE3-418A-9F76-BBB871734165}"/>
              </a:ext>
            </a:extLst>
          </p:cNvPr>
          <p:cNvSpPr txBox="1">
            <a:spLocks/>
          </p:cNvSpPr>
          <p:nvPr/>
        </p:nvSpPr>
        <p:spPr>
          <a:xfrm>
            <a:off x="699923" y="2954978"/>
            <a:ext cx="4341934" cy="4740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6000"/>
              <a:buFont typeface="Nixie One"/>
              <a:buNone/>
              <a:defRPr sz="6000" b="0" i="0" u="none" strike="noStrike" cap="none">
                <a:solidFill>
                  <a:srgbClr val="222222"/>
                </a:solidFill>
                <a:highlight>
                  <a:srgbClr val="B0E0E6"/>
                </a:highlight>
                <a:latin typeface="Nixie One"/>
                <a:ea typeface="Nixie One"/>
                <a:cs typeface="Nixie One"/>
                <a:sym typeface="Nixie One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6000"/>
              <a:buFont typeface="Nixie One"/>
              <a:buNone/>
              <a:defRPr sz="6000" b="0" i="0" u="none" strike="noStrike" cap="none">
                <a:solidFill>
                  <a:srgbClr val="222222"/>
                </a:solidFill>
                <a:highlight>
                  <a:srgbClr val="B0E0E6"/>
                </a:highlight>
                <a:latin typeface="Nixie One"/>
                <a:ea typeface="Nixie One"/>
                <a:cs typeface="Nixie One"/>
                <a:sym typeface="Nixie One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6000"/>
              <a:buFont typeface="Nixie One"/>
              <a:buNone/>
              <a:defRPr sz="6000" b="0" i="0" u="none" strike="noStrike" cap="none">
                <a:solidFill>
                  <a:srgbClr val="222222"/>
                </a:solidFill>
                <a:highlight>
                  <a:srgbClr val="B0E0E6"/>
                </a:highlight>
                <a:latin typeface="Nixie One"/>
                <a:ea typeface="Nixie One"/>
                <a:cs typeface="Nixie One"/>
                <a:sym typeface="Nixie One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6000"/>
              <a:buFont typeface="Nixie One"/>
              <a:buNone/>
              <a:defRPr sz="6000" b="0" i="0" u="none" strike="noStrike" cap="none">
                <a:solidFill>
                  <a:srgbClr val="222222"/>
                </a:solidFill>
                <a:highlight>
                  <a:srgbClr val="B0E0E6"/>
                </a:highlight>
                <a:latin typeface="Nixie One"/>
                <a:ea typeface="Nixie One"/>
                <a:cs typeface="Nixie One"/>
                <a:sym typeface="Nixie One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6000"/>
              <a:buFont typeface="Nixie One"/>
              <a:buNone/>
              <a:defRPr sz="6000" b="0" i="0" u="none" strike="noStrike" cap="none">
                <a:solidFill>
                  <a:srgbClr val="222222"/>
                </a:solidFill>
                <a:highlight>
                  <a:srgbClr val="B0E0E6"/>
                </a:highlight>
                <a:latin typeface="Nixie One"/>
                <a:ea typeface="Nixie One"/>
                <a:cs typeface="Nixie One"/>
                <a:sym typeface="Nixie One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6000"/>
              <a:buFont typeface="Nixie One"/>
              <a:buNone/>
              <a:defRPr sz="6000" b="0" i="0" u="none" strike="noStrike" cap="none">
                <a:solidFill>
                  <a:srgbClr val="222222"/>
                </a:solidFill>
                <a:highlight>
                  <a:srgbClr val="B0E0E6"/>
                </a:highlight>
                <a:latin typeface="Nixie One"/>
                <a:ea typeface="Nixie One"/>
                <a:cs typeface="Nixie One"/>
                <a:sym typeface="Nixie One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6000"/>
              <a:buFont typeface="Nixie One"/>
              <a:buNone/>
              <a:defRPr sz="6000" b="0" i="0" u="none" strike="noStrike" cap="none">
                <a:solidFill>
                  <a:srgbClr val="222222"/>
                </a:solidFill>
                <a:highlight>
                  <a:srgbClr val="B0E0E6"/>
                </a:highlight>
                <a:latin typeface="Nixie One"/>
                <a:ea typeface="Nixie One"/>
                <a:cs typeface="Nixie One"/>
                <a:sym typeface="Nixie One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6000"/>
              <a:buFont typeface="Nixie One"/>
              <a:buNone/>
              <a:defRPr sz="6000" b="0" i="0" u="none" strike="noStrike" cap="none">
                <a:solidFill>
                  <a:srgbClr val="222222"/>
                </a:solidFill>
                <a:highlight>
                  <a:srgbClr val="B0E0E6"/>
                </a:highlight>
                <a:latin typeface="Nixie One"/>
                <a:ea typeface="Nixie One"/>
                <a:cs typeface="Nixie One"/>
                <a:sym typeface="Nixie One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6000"/>
              <a:buFont typeface="Nixie One"/>
              <a:buNone/>
              <a:defRPr sz="6000" b="0" i="0" u="none" strike="noStrike" cap="none">
                <a:solidFill>
                  <a:srgbClr val="222222"/>
                </a:solidFill>
                <a:highlight>
                  <a:srgbClr val="B0E0E6"/>
                </a:highlight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r>
              <a:rPr lang="en-GB" sz="1600" b="1" dirty="0" err="1">
                <a:solidFill>
                  <a:schemeClr val="bg1"/>
                </a:solidFill>
              </a:rPr>
              <a:t>Rikke</a:t>
            </a:r>
            <a:r>
              <a:rPr lang="en-GB" sz="1600" b="1" dirty="0">
                <a:solidFill>
                  <a:schemeClr val="bg1"/>
                </a:solidFill>
              </a:rPr>
              <a:t> </a:t>
            </a:r>
            <a:r>
              <a:rPr lang="en-GB" sz="1600" b="1" dirty="0" err="1">
                <a:solidFill>
                  <a:schemeClr val="bg1"/>
                </a:solidFill>
              </a:rPr>
              <a:t>Gade</a:t>
            </a:r>
            <a:r>
              <a:rPr lang="en-GB" sz="1600" b="1" dirty="0">
                <a:solidFill>
                  <a:schemeClr val="bg1"/>
                </a:solidFill>
              </a:rPr>
              <a:t>, Thomas B. </a:t>
            </a:r>
            <a:r>
              <a:rPr lang="en-GB" sz="1600" b="1" dirty="0" err="1">
                <a:solidFill>
                  <a:schemeClr val="bg1"/>
                </a:solidFill>
              </a:rPr>
              <a:t>Moeslund</a:t>
            </a:r>
            <a:endParaRPr lang="en-GB" sz="16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39">
            <a:extLst>
              <a:ext uri="{FF2B5EF4-FFF2-40B4-BE49-F238E27FC236}">
                <a16:creationId xmlns:a16="http://schemas.microsoft.com/office/drawing/2014/main" id="{96380CF4-1EAC-4D0F-9ABA-FFB5D5927A8D}"/>
              </a:ext>
            </a:extLst>
          </p:cNvPr>
          <p:cNvSpPr txBox="1">
            <a:spLocks/>
          </p:cNvSpPr>
          <p:nvPr/>
        </p:nvSpPr>
        <p:spPr>
          <a:xfrm>
            <a:off x="700036" y="723494"/>
            <a:ext cx="6053846" cy="10961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Nixie One"/>
              <a:buNone/>
              <a:defRPr sz="3600" b="0" i="0" u="none" strike="noStrike" cap="none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Nixie One"/>
              <a:buNone/>
              <a:defRPr sz="3600" b="0" i="0" u="none" strike="noStrike" cap="none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Nixie One"/>
              <a:buNone/>
              <a:defRPr sz="3600" b="0" i="0" u="none" strike="noStrike" cap="none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Nixie One"/>
              <a:buNone/>
              <a:defRPr sz="3600" b="0" i="0" u="none" strike="noStrike" cap="none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Nixie One"/>
              <a:buNone/>
              <a:defRPr sz="3600" b="0" i="0" u="none" strike="noStrike" cap="none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Nixie One"/>
              <a:buNone/>
              <a:defRPr sz="3600" b="0" i="0" u="none" strike="noStrike" cap="none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Nixie One"/>
              <a:buNone/>
              <a:defRPr sz="3600" b="0" i="0" u="none" strike="noStrike" cap="none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Nixie One"/>
              <a:buNone/>
              <a:defRPr sz="3600" b="0" i="0" u="none" strike="noStrike" cap="none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Nixie One"/>
              <a:buNone/>
              <a:defRPr sz="3600" b="0" i="0" u="none" strike="noStrike" cap="none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r>
              <a:rPr lang="en-GB" sz="6000" b="1" dirty="0">
                <a:solidFill>
                  <a:schemeClr val="bg1"/>
                </a:solidFill>
                <a:highlight>
                  <a:srgbClr val="FFC409"/>
                </a:highlight>
              </a:rPr>
              <a:t>Connect Blobs</a:t>
            </a:r>
          </a:p>
        </p:txBody>
      </p:sp>
      <p:sp>
        <p:nvSpPr>
          <p:cNvPr id="14" name="Shape 76">
            <a:extLst>
              <a:ext uri="{FF2B5EF4-FFF2-40B4-BE49-F238E27FC236}">
                <a16:creationId xmlns:a16="http://schemas.microsoft.com/office/drawing/2014/main" id="{0E121C0E-9CE6-48E7-82B0-ACE33E15588C}"/>
              </a:ext>
            </a:extLst>
          </p:cNvPr>
          <p:cNvSpPr txBox="1">
            <a:spLocks/>
          </p:cNvSpPr>
          <p:nvPr/>
        </p:nvSpPr>
        <p:spPr>
          <a:xfrm>
            <a:off x="700036" y="2204041"/>
            <a:ext cx="7214254" cy="4068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aleway"/>
              <a:buChar char="◎"/>
              <a:defRPr sz="28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Char char="●"/>
              <a:defRPr sz="18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Char char="○"/>
              <a:defRPr sz="18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Char char="■"/>
              <a:defRPr sz="18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Char char="●"/>
              <a:defRPr sz="18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Char char="○"/>
              <a:defRPr sz="18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Char char="■"/>
              <a:defRPr sz="18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</a:pPr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Generate a rectangle of standard height at the location of each blob with the width being one third of the height</a:t>
            </a:r>
          </a:p>
          <a:p>
            <a:pPr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</a:pPr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For each rectangle, the ratio of white pixels is calculated</a:t>
            </a:r>
          </a:p>
          <a:p>
            <a:pPr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</a:pPr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If the ration is below 15% the blob is discarded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FC7FE77-BF19-4760-9A7F-91794AED08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4953" y="2443327"/>
            <a:ext cx="2943225" cy="390525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080DEF8-6241-4374-B24F-BD2136E25551}"/>
              </a:ext>
            </a:extLst>
          </p:cNvPr>
          <p:cNvSpPr/>
          <p:nvPr/>
        </p:nvSpPr>
        <p:spPr>
          <a:xfrm>
            <a:off x="1" y="0"/>
            <a:ext cx="157654" cy="6858000"/>
          </a:xfrm>
          <a:prstGeom prst="rect">
            <a:avLst/>
          </a:prstGeom>
          <a:solidFill>
            <a:srgbClr val="FFC409"/>
          </a:solidFill>
          <a:ln>
            <a:solidFill>
              <a:srgbClr val="FFC4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18402492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39">
            <a:extLst>
              <a:ext uri="{FF2B5EF4-FFF2-40B4-BE49-F238E27FC236}">
                <a16:creationId xmlns:a16="http://schemas.microsoft.com/office/drawing/2014/main" id="{96380CF4-1EAC-4D0F-9ABA-FFB5D5927A8D}"/>
              </a:ext>
            </a:extLst>
          </p:cNvPr>
          <p:cNvSpPr txBox="1">
            <a:spLocks/>
          </p:cNvSpPr>
          <p:nvPr/>
        </p:nvSpPr>
        <p:spPr>
          <a:xfrm>
            <a:off x="700036" y="723494"/>
            <a:ext cx="6053846" cy="10961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Nixie One"/>
              <a:buNone/>
              <a:defRPr sz="3600" b="0" i="0" u="none" strike="noStrike" cap="none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Nixie One"/>
              <a:buNone/>
              <a:defRPr sz="3600" b="0" i="0" u="none" strike="noStrike" cap="none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Nixie One"/>
              <a:buNone/>
              <a:defRPr sz="3600" b="0" i="0" u="none" strike="noStrike" cap="none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Nixie One"/>
              <a:buNone/>
              <a:defRPr sz="3600" b="0" i="0" u="none" strike="noStrike" cap="none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Nixie One"/>
              <a:buNone/>
              <a:defRPr sz="3600" b="0" i="0" u="none" strike="noStrike" cap="none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Nixie One"/>
              <a:buNone/>
              <a:defRPr sz="3600" b="0" i="0" u="none" strike="noStrike" cap="none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Nixie One"/>
              <a:buNone/>
              <a:defRPr sz="3600" b="0" i="0" u="none" strike="noStrike" cap="none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Nixie One"/>
              <a:buNone/>
              <a:defRPr sz="3600" b="0" i="0" u="none" strike="noStrike" cap="none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Nixie One"/>
              <a:buNone/>
              <a:defRPr sz="3600" b="0" i="0" u="none" strike="noStrike" cap="none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r>
              <a:rPr lang="en-GB" sz="6000" b="1" dirty="0">
                <a:solidFill>
                  <a:schemeClr val="bg1"/>
                </a:solidFill>
                <a:highlight>
                  <a:srgbClr val="FFC409"/>
                </a:highlight>
              </a:rPr>
              <a:t>Connect Blobs</a:t>
            </a:r>
          </a:p>
        </p:txBody>
      </p:sp>
      <p:sp>
        <p:nvSpPr>
          <p:cNvPr id="14" name="Shape 76">
            <a:extLst>
              <a:ext uri="{FF2B5EF4-FFF2-40B4-BE49-F238E27FC236}">
                <a16:creationId xmlns:a16="http://schemas.microsoft.com/office/drawing/2014/main" id="{0E121C0E-9CE6-48E7-82B0-ACE33E15588C}"/>
              </a:ext>
            </a:extLst>
          </p:cNvPr>
          <p:cNvSpPr txBox="1">
            <a:spLocks/>
          </p:cNvSpPr>
          <p:nvPr/>
        </p:nvSpPr>
        <p:spPr>
          <a:xfrm>
            <a:off x="700036" y="2204041"/>
            <a:ext cx="7214254" cy="4068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aleway"/>
              <a:buChar char="◎"/>
              <a:defRPr sz="28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Char char="●"/>
              <a:defRPr sz="18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Char char="○"/>
              <a:defRPr sz="18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Char char="■"/>
              <a:defRPr sz="18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Char char="●"/>
              <a:defRPr sz="18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Char char="○"/>
              <a:defRPr sz="18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Char char="■"/>
              <a:defRPr sz="18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</a:pPr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If two rectangles overlap by more than 15%, the candidate with the highest ratio of white pixels is kept as the true detection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3D54DCC-645E-458A-B304-34B8907267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4953" y="2443327"/>
            <a:ext cx="2943225" cy="390525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CB62AE5-B7A3-48FC-8E92-B16028FB68AC}"/>
              </a:ext>
            </a:extLst>
          </p:cNvPr>
          <p:cNvSpPr/>
          <p:nvPr/>
        </p:nvSpPr>
        <p:spPr>
          <a:xfrm>
            <a:off x="1" y="0"/>
            <a:ext cx="157654" cy="6858000"/>
          </a:xfrm>
          <a:prstGeom prst="rect">
            <a:avLst/>
          </a:prstGeom>
          <a:solidFill>
            <a:srgbClr val="FFC409"/>
          </a:solidFill>
          <a:ln>
            <a:solidFill>
              <a:srgbClr val="FFC4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7026270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39">
            <a:extLst>
              <a:ext uri="{FF2B5EF4-FFF2-40B4-BE49-F238E27FC236}">
                <a16:creationId xmlns:a16="http://schemas.microsoft.com/office/drawing/2014/main" id="{96380CF4-1EAC-4D0F-9ABA-FFB5D5927A8D}"/>
              </a:ext>
            </a:extLst>
          </p:cNvPr>
          <p:cNvSpPr txBox="1">
            <a:spLocks/>
          </p:cNvSpPr>
          <p:nvPr/>
        </p:nvSpPr>
        <p:spPr>
          <a:xfrm>
            <a:off x="700036" y="723494"/>
            <a:ext cx="6053846" cy="10961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Nixie One"/>
              <a:buNone/>
              <a:defRPr sz="3600" b="0" i="0" u="none" strike="noStrike" cap="none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Nixie One"/>
              <a:buNone/>
              <a:defRPr sz="3600" b="0" i="0" u="none" strike="noStrike" cap="none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Nixie One"/>
              <a:buNone/>
              <a:defRPr sz="3600" b="0" i="0" u="none" strike="noStrike" cap="none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Nixie One"/>
              <a:buNone/>
              <a:defRPr sz="3600" b="0" i="0" u="none" strike="noStrike" cap="none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Nixie One"/>
              <a:buNone/>
              <a:defRPr sz="3600" b="0" i="0" u="none" strike="noStrike" cap="none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Nixie One"/>
              <a:buNone/>
              <a:defRPr sz="3600" b="0" i="0" u="none" strike="noStrike" cap="none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Nixie One"/>
              <a:buNone/>
              <a:defRPr sz="3600" b="0" i="0" u="none" strike="noStrike" cap="none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Nixie One"/>
              <a:buNone/>
              <a:defRPr sz="3600" b="0" i="0" u="none" strike="noStrike" cap="none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Nixie One"/>
              <a:buNone/>
              <a:defRPr sz="3600" b="0" i="0" u="none" strike="noStrike" cap="none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r>
              <a:rPr lang="en-GB" sz="6000" b="1" dirty="0">
                <a:solidFill>
                  <a:schemeClr val="bg1"/>
                </a:solidFill>
                <a:highlight>
                  <a:srgbClr val="FFC409"/>
                </a:highlight>
              </a:rPr>
              <a:t>Split tall blobs</a:t>
            </a:r>
          </a:p>
        </p:txBody>
      </p:sp>
      <p:sp>
        <p:nvSpPr>
          <p:cNvPr id="14" name="Shape 76">
            <a:extLst>
              <a:ext uri="{FF2B5EF4-FFF2-40B4-BE49-F238E27FC236}">
                <a16:creationId xmlns:a16="http://schemas.microsoft.com/office/drawing/2014/main" id="{0E121C0E-9CE6-48E7-82B0-ACE33E15588C}"/>
              </a:ext>
            </a:extLst>
          </p:cNvPr>
          <p:cNvSpPr txBox="1">
            <a:spLocks/>
          </p:cNvSpPr>
          <p:nvPr/>
        </p:nvSpPr>
        <p:spPr>
          <a:xfrm>
            <a:off x="700036" y="2204041"/>
            <a:ext cx="7214254" cy="4068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aleway"/>
              <a:buChar char="◎"/>
              <a:defRPr sz="28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Char char="●"/>
              <a:defRPr sz="18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Char char="○"/>
              <a:defRPr sz="18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Char char="■"/>
              <a:defRPr sz="18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Char char="●"/>
              <a:defRPr sz="18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Char char="○"/>
              <a:defRPr sz="18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Char char="■"/>
              <a:defRPr sz="18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</a:pPr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If a blob has a height larger than a maximum height at the given position the algorithm tries to split the blob horizontally</a:t>
            </a:r>
          </a:p>
          <a:p>
            <a:pPr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</a:pPr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 convex hull and convexity defects of the contours are detected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DC4FBDA-85D2-404F-8F52-172BC2780A28}"/>
              </a:ext>
            </a:extLst>
          </p:cNvPr>
          <p:cNvSpPr/>
          <p:nvPr/>
        </p:nvSpPr>
        <p:spPr>
          <a:xfrm>
            <a:off x="1" y="0"/>
            <a:ext cx="157654" cy="6858000"/>
          </a:xfrm>
          <a:prstGeom prst="rect">
            <a:avLst/>
          </a:prstGeom>
          <a:solidFill>
            <a:srgbClr val="FFC409"/>
          </a:solidFill>
          <a:ln>
            <a:solidFill>
              <a:srgbClr val="FFC4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dirty="0"/>
          </a:p>
        </p:txBody>
      </p:sp>
      <p:pic>
        <p:nvPicPr>
          <p:cNvPr id="10" name="Picture 9" descr="A picture containing light, dark, traffic, sitting&#10;&#10;Description generated with very high confidence">
            <a:extLst>
              <a:ext uri="{FF2B5EF4-FFF2-40B4-BE49-F238E27FC236}">
                <a16:creationId xmlns:a16="http://schemas.microsoft.com/office/drawing/2014/main" id="{0DA916EB-2C2F-4CC9-A209-DD3D522385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5401" y="2420513"/>
            <a:ext cx="2892777" cy="390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2903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39">
            <a:extLst>
              <a:ext uri="{FF2B5EF4-FFF2-40B4-BE49-F238E27FC236}">
                <a16:creationId xmlns:a16="http://schemas.microsoft.com/office/drawing/2014/main" id="{96380CF4-1EAC-4D0F-9ABA-FFB5D5927A8D}"/>
              </a:ext>
            </a:extLst>
          </p:cNvPr>
          <p:cNvSpPr txBox="1">
            <a:spLocks/>
          </p:cNvSpPr>
          <p:nvPr/>
        </p:nvSpPr>
        <p:spPr>
          <a:xfrm>
            <a:off x="700036" y="723494"/>
            <a:ext cx="6053846" cy="10961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Nixie One"/>
              <a:buNone/>
              <a:defRPr sz="3600" b="0" i="0" u="none" strike="noStrike" cap="none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Nixie One"/>
              <a:buNone/>
              <a:defRPr sz="3600" b="0" i="0" u="none" strike="noStrike" cap="none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Nixie One"/>
              <a:buNone/>
              <a:defRPr sz="3600" b="0" i="0" u="none" strike="noStrike" cap="none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Nixie One"/>
              <a:buNone/>
              <a:defRPr sz="3600" b="0" i="0" u="none" strike="noStrike" cap="none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Nixie One"/>
              <a:buNone/>
              <a:defRPr sz="3600" b="0" i="0" u="none" strike="noStrike" cap="none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Nixie One"/>
              <a:buNone/>
              <a:defRPr sz="3600" b="0" i="0" u="none" strike="noStrike" cap="none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Nixie One"/>
              <a:buNone/>
              <a:defRPr sz="3600" b="0" i="0" u="none" strike="noStrike" cap="none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Nixie One"/>
              <a:buNone/>
              <a:defRPr sz="3600" b="0" i="0" u="none" strike="noStrike" cap="none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Nixie One"/>
              <a:buNone/>
              <a:defRPr sz="3600" b="0" i="0" u="none" strike="noStrike" cap="none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r>
              <a:rPr lang="en-GB" sz="6000" b="1" dirty="0">
                <a:solidFill>
                  <a:schemeClr val="bg1"/>
                </a:solidFill>
                <a:highlight>
                  <a:srgbClr val="FFC409"/>
                </a:highlight>
              </a:rPr>
              <a:t>Split tall blobs</a:t>
            </a:r>
          </a:p>
        </p:txBody>
      </p:sp>
      <p:sp>
        <p:nvSpPr>
          <p:cNvPr id="14" name="Shape 76">
            <a:extLst>
              <a:ext uri="{FF2B5EF4-FFF2-40B4-BE49-F238E27FC236}">
                <a16:creationId xmlns:a16="http://schemas.microsoft.com/office/drawing/2014/main" id="{0E121C0E-9CE6-48E7-82B0-ACE33E15588C}"/>
              </a:ext>
            </a:extLst>
          </p:cNvPr>
          <p:cNvSpPr txBox="1">
            <a:spLocks/>
          </p:cNvSpPr>
          <p:nvPr/>
        </p:nvSpPr>
        <p:spPr>
          <a:xfrm>
            <a:off x="700036" y="2204041"/>
            <a:ext cx="7214254" cy="4068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aleway"/>
              <a:buChar char="◎"/>
              <a:defRPr sz="28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Char char="●"/>
              <a:defRPr sz="18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Char char="○"/>
              <a:defRPr sz="18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Char char="■"/>
              <a:defRPr sz="18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Char char="●"/>
              <a:defRPr sz="18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Char char="○"/>
              <a:defRPr sz="18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Char char="■"/>
              <a:defRPr sz="18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</a:pPr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 point selected to split from is the defect point with the largest depth and a maximum gradient of 1.5 (only defects from the side are considered)</a:t>
            </a:r>
          </a:p>
          <a:p>
            <a:pPr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</a:pPr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 defect point should not be in the top or bottom fourth of the region</a:t>
            </a:r>
          </a:p>
          <a:p>
            <a:pPr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</a:pPr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 region is split horizontally from the selected point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DC4FBDA-85D2-404F-8F52-172BC2780A28}"/>
              </a:ext>
            </a:extLst>
          </p:cNvPr>
          <p:cNvSpPr/>
          <p:nvPr/>
        </p:nvSpPr>
        <p:spPr>
          <a:xfrm>
            <a:off x="1" y="0"/>
            <a:ext cx="157654" cy="6858000"/>
          </a:xfrm>
          <a:prstGeom prst="rect">
            <a:avLst/>
          </a:prstGeom>
          <a:solidFill>
            <a:srgbClr val="FFC409"/>
          </a:solidFill>
          <a:ln>
            <a:solidFill>
              <a:srgbClr val="FFC4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dirty="0"/>
          </a:p>
        </p:txBody>
      </p:sp>
      <p:pic>
        <p:nvPicPr>
          <p:cNvPr id="11" name="Picture 10" descr="A picture containing light, traffic, dark&#10;&#10;Description generated with high confidence">
            <a:extLst>
              <a:ext uri="{FF2B5EF4-FFF2-40B4-BE49-F238E27FC236}">
                <a16:creationId xmlns:a16="http://schemas.microsoft.com/office/drawing/2014/main" id="{7075910E-221C-496F-8E84-D9646D58B4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5398" y="2420511"/>
            <a:ext cx="2892779" cy="3905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3142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39">
            <a:extLst>
              <a:ext uri="{FF2B5EF4-FFF2-40B4-BE49-F238E27FC236}">
                <a16:creationId xmlns:a16="http://schemas.microsoft.com/office/drawing/2014/main" id="{96380CF4-1EAC-4D0F-9ABA-FFB5D5927A8D}"/>
              </a:ext>
            </a:extLst>
          </p:cNvPr>
          <p:cNvSpPr txBox="1">
            <a:spLocks/>
          </p:cNvSpPr>
          <p:nvPr/>
        </p:nvSpPr>
        <p:spPr>
          <a:xfrm>
            <a:off x="700036" y="723494"/>
            <a:ext cx="6436488" cy="10961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Nixie One"/>
              <a:buNone/>
              <a:defRPr sz="3600" b="0" i="0" u="none" strike="noStrike" cap="none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Nixie One"/>
              <a:buNone/>
              <a:defRPr sz="3600" b="0" i="0" u="none" strike="noStrike" cap="none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Nixie One"/>
              <a:buNone/>
              <a:defRPr sz="3600" b="0" i="0" u="none" strike="noStrike" cap="none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Nixie One"/>
              <a:buNone/>
              <a:defRPr sz="3600" b="0" i="0" u="none" strike="noStrike" cap="none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Nixie One"/>
              <a:buNone/>
              <a:defRPr sz="3600" b="0" i="0" u="none" strike="noStrike" cap="none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Nixie One"/>
              <a:buNone/>
              <a:defRPr sz="3600" b="0" i="0" u="none" strike="noStrike" cap="none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Nixie One"/>
              <a:buNone/>
              <a:defRPr sz="3600" b="0" i="0" u="none" strike="noStrike" cap="none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Nixie One"/>
              <a:buNone/>
              <a:defRPr sz="3600" b="0" i="0" u="none" strike="noStrike" cap="none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Nixie One"/>
              <a:buNone/>
              <a:defRPr sz="3600" b="0" i="0" u="none" strike="noStrike" cap="none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r>
              <a:rPr lang="en-GB" sz="6000" b="1" dirty="0">
                <a:solidFill>
                  <a:schemeClr val="bg1"/>
                </a:solidFill>
                <a:highlight>
                  <a:srgbClr val="FFC409"/>
                </a:highlight>
              </a:rPr>
              <a:t>Split wide blobs</a:t>
            </a:r>
          </a:p>
        </p:txBody>
      </p:sp>
      <p:sp>
        <p:nvSpPr>
          <p:cNvPr id="14" name="Shape 76">
            <a:extLst>
              <a:ext uri="{FF2B5EF4-FFF2-40B4-BE49-F238E27FC236}">
                <a16:creationId xmlns:a16="http://schemas.microsoft.com/office/drawing/2014/main" id="{0E121C0E-9CE6-48E7-82B0-ACE33E15588C}"/>
              </a:ext>
            </a:extLst>
          </p:cNvPr>
          <p:cNvSpPr txBox="1">
            <a:spLocks/>
          </p:cNvSpPr>
          <p:nvPr/>
        </p:nvSpPr>
        <p:spPr>
          <a:xfrm>
            <a:off x="700036" y="2204041"/>
            <a:ext cx="7214254" cy="4068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aleway"/>
              <a:buChar char="◎"/>
              <a:defRPr sz="28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Char char="●"/>
              <a:defRPr sz="18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Char char="○"/>
              <a:defRPr sz="18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Char char="■"/>
              <a:defRPr sz="18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Char char="●"/>
              <a:defRPr sz="18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Char char="○"/>
              <a:defRPr sz="18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Char char="■"/>
              <a:defRPr sz="18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</a:pPr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 algorithm will try to split a blob vertically if a blob's bounding box height is less than five times the width and the contour of the region is larger than the bounding box perimeter</a:t>
            </a:r>
          </a:p>
          <a:p>
            <a:pPr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</a:pPr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 convex hull and convexity defects of the contours are detected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DC4FBDA-85D2-404F-8F52-172BC2780A28}"/>
              </a:ext>
            </a:extLst>
          </p:cNvPr>
          <p:cNvSpPr/>
          <p:nvPr/>
        </p:nvSpPr>
        <p:spPr>
          <a:xfrm>
            <a:off x="1" y="0"/>
            <a:ext cx="157654" cy="6858000"/>
          </a:xfrm>
          <a:prstGeom prst="rect">
            <a:avLst/>
          </a:prstGeom>
          <a:solidFill>
            <a:srgbClr val="FFC409"/>
          </a:solidFill>
          <a:ln>
            <a:solidFill>
              <a:srgbClr val="FFC4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dirty="0"/>
          </a:p>
        </p:txBody>
      </p:sp>
      <p:pic>
        <p:nvPicPr>
          <p:cNvPr id="10" name="Picture 9" descr="A picture containing light, traffic&#10;&#10;Description generated with high confidence">
            <a:extLst>
              <a:ext uri="{FF2B5EF4-FFF2-40B4-BE49-F238E27FC236}">
                <a16:creationId xmlns:a16="http://schemas.microsoft.com/office/drawing/2014/main" id="{51848FE6-11D7-4A5F-9ADE-099BECBC37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9177" y="2420511"/>
            <a:ext cx="3035661" cy="3905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5088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39">
            <a:extLst>
              <a:ext uri="{FF2B5EF4-FFF2-40B4-BE49-F238E27FC236}">
                <a16:creationId xmlns:a16="http://schemas.microsoft.com/office/drawing/2014/main" id="{96380CF4-1EAC-4D0F-9ABA-FFB5D5927A8D}"/>
              </a:ext>
            </a:extLst>
          </p:cNvPr>
          <p:cNvSpPr txBox="1">
            <a:spLocks/>
          </p:cNvSpPr>
          <p:nvPr/>
        </p:nvSpPr>
        <p:spPr>
          <a:xfrm>
            <a:off x="700036" y="723494"/>
            <a:ext cx="6436488" cy="10961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Nixie One"/>
              <a:buNone/>
              <a:defRPr sz="3600" b="0" i="0" u="none" strike="noStrike" cap="none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Nixie One"/>
              <a:buNone/>
              <a:defRPr sz="3600" b="0" i="0" u="none" strike="noStrike" cap="none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Nixie One"/>
              <a:buNone/>
              <a:defRPr sz="3600" b="0" i="0" u="none" strike="noStrike" cap="none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Nixie One"/>
              <a:buNone/>
              <a:defRPr sz="3600" b="0" i="0" u="none" strike="noStrike" cap="none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Nixie One"/>
              <a:buNone/>
              <a:defRPr sz="3600" b="0" i="0" u="none" strike="noStrike" cap="none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Nixie One"/>
              <a:buNone/>
              <a:defRPr sz="3600" b="0" i="0" u="none" strike="noStrike" cap="none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Nixie One"/>
              <a:buNone/>
              <a:defRPr sz="3600" b="0" i="0" u="none" strike="noStrike" cap="none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Nixie One"/>
              <a:buNone/>
              <a:defRPr sz="3600" b="0" i="0" u="none" strike="noStrike" cap="none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Nixie One"/>
              <a:buNone/>
              <a:defRPr sz="3600" b="0" i="0" u="none" strike="noStrike" cap="none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r>
              <a:rPr lang="en-GB" sz="6000" b="1" dirty="0">
                <a:solidFill>
                  <a:schemeClr val="bg1"/>
                </a:solidFill>
                <a:highlight>
                  <a:srgbClr val="FFC409"/>
                </a:highlight>
              </a:rPr>
              <a:t>Split wide blobs</a:t>
            </a:r>
          </a:p>
        </p:txBody>
      </p:sp>
      <p:sp>
        <p:nvSpPr>
          <p:cNvPr id="14" name="Shape 76">
            <a:extLst>
              <a:ext uri="{FF2B5EF4-FFF2-40B4-BE49-F238E27FC236}">
                <a16:creationId xmlns:a16="http://schemas.microsoft.com/office/drawing/2014/main" id="{0E121C0E-9CE6-48E7-82B0-ACE33E15588C}"/>
              </a:ext>
            </a:extLst>
          </p:cNvPr>
          <p:cNvSpPr txBox="1">
            <a:spLocks/>
          </p:cNvSpPr>
          <p:nvPr/>
        </p:nvSpPr>
        <p:spPr>
          <a:xfrm>
            <a:off x="700036" y="2204041"/>
            <a:ext cx="7214254" cy="4068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aleway"/>
              <a:buChar char="◎"/>
              <a:defRPr sz="28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Char char="●"/>
              <a:defRPr sz="18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Char char="○"/>
              <a:defRPr sz="18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Char char="■"/>
              <a:defRPr sz="18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Char char="●"/>
              <a:defRPr sz="18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Char char="○"/>
              <a:defRPr sz="18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Char char="■"/>
              <a:defRPr sz="18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</a:pPr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 idea is to separate the people based on their head position</a:t>
            </a:r>
          </a:p>
          <a:p>
            <a:pPr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</a:pPr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 defect must be on the upper edge of the region and have a y-value greater than both the convexity defect’s start and end point to make it a minimum point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DC4FBDA-85D2-404F-8F52-172BC2780A28}"/>
              </a:ext>
            </a:extLst>
          </p:cNvPr>
          <p:cNvSpPr/>
          <p:nvPr/>
        </p:nvSpPr>
        <p:spPr>
          <a:xfrm>
            <a:off x="1" y="0"/>
            <a:ext cx="157654" cy="6858000"/>
          </a:xfrm>
          <a:prstGeom prst="rect">
            <a:avLst/>
          </a:prstGeom>
          <a:solidFill>
            <a:srgbClr val="FFC409"/>
          </a:solidFill>
          <a:ln>
            <a:solidFill>
              <a:srgbClr val="FFC4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CA9884C-1A03-4D3D-B451-A145A33B15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2515" y="2420509"/>
            <a:ext cx="3035661" cy="3905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9647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3000" r="-6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2">
            <a:extLst>
              <a:ext uri="{FF2B5EF4-FFF2-40B4-BE49-F238E27FC236}">
                <a16:creationId xmlns:a16="http://schemas.microsoft.com/office/drawing/2014/main" id="{CC39A583-3817-4A0D-BECF-16D722217FAC}"/>
              </a:ext>
            </a:extLst>
          </p:cNvPr>
          <p:cNvSpPr/>
          <p:nvPr/>
        </p:nvSpPr>
        <p:spPr>
          <a:xfrm>
            <a:off x="4151586" y="0"/>
            <a:ext cx="3689131" cy="6858000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4" name="Shape 39">
            <a:extLst>
              <a:ext uri="{FF2B5EF4-FFF2-40B4-BE49-F238E27FC236}">
                <a16:creationId xmlns:a16="http://schemas.microsoft.com/office/drawing/2014/main" id="{93A8855B-F237-48B2-AFEF-54F589DB3A16}"/>
              </a:ext>
            </a:extLst>
          </p:cNvPr>
          <p:cNvSpPr txBox="1">
            <a:spLocks/>
          </p:cNvSpPr>
          <p:nvPr/>
        </p:nvSpPr>
        <p:spPr>
          <a:xfrm>
            <a:off x="4064637" y="2880909"/>
            <a:ext cx="3915577" cy="10961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Nixie One"/>
              <a:buNone/>
              <a:defRPr sz="3600" b="0" i="0" u="none" strike="noStrike" cap="none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Nixie One"/>
              <a:buNone/>
              <a:defRPr sz="3600" b="0" i="0" u="none" strike="noStrike" cap="none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Nixie One"/>
              <a:buNone/>
              <a:defRPr sz="3600" b="0" i="0" u="none" strike="noStrike" cap="none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Nixie One"/>
              <a:buNone/>
              <a:defRPr sz="3600" b="0" i="0" u="none" strike="noStrike" cap="none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Nixie One"/>
              <a:buNone/>
              <a:defRPr sz="3600" b="0" i="0" u="none" strike="noStrike" cap="none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Nixie One"/>
              <a:buNone/>
              <a:defRPr sz="3600" b="0" i="0" u="none" strike="noStrike" cap="none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Nixie One"/>
              <a:buNone/>
              <a:defRPr sz="3600" b="0" i="0" u="none" strike="noStrike" cap="none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Nixie One"/>
              <a:buNone/>
              <a:defRPr sz="3600" b="0" i="0" u="none" strike="noStrike" cap="none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Nixie One"/>
              <a:buNone/>
              <a:defRPr sz="3600" b="0" i="0" u="none" strike="noStrike" cap="none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r>
              <a:rPr lang="en-GB" sz="6600" b="1" dirty="0">
                <a:solidFill>
                  <a:schemeClr val="bg1"/>
                </a:solidFill>
                <a:highlight>
                  <a:srgbClr val="FFC409"/>
                </a:highlight>
              </a:rPr>
              <a:t>Tracking</a:t>
            </a:r>
            <a:endParaRPr lang="en-GB" sz="6000" b="1" dirty="0">
              <a:solidFill>
                <a:schemeClr val="bg1"/>
              </a:solidFill>
              <a:highlight>
                <a:srgbClr val="FFC409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7287692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D02E5A-837D-48D9-BBBB-4D3D670E4F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061C2D-8025-48CA-89F0-E684D1A1B1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F526B-C310-4E47-9178-1EB24805F2A0}" type="slidenum">
              <a:rPr lang="pt-PT" smtClean="0"/>
              <a:t>17</a:t>
            </a:fld>
            <a:endParaRPr lang="pt-PT"/>
          </a:p>
        </p:txBody>
      </p:sp>
      <p:sp>
        <p:nvSpPr>
          <p:cNvPr id="5" name="Retângulo 3">
            <a:extLst>
              <a:ext uri="{FF2B5EF4-FFF2-40B4-BE49-F238E27FC236}">
                <a16:creationId xmlns:a16="http://schemas.microsoft.com/office/drawing/2014/main" id="{481A5CB5-D1C2-4542-82C8-A45A768A70E6}"/>
              </a:ext>
            </a:extLst>
          </p:cNvPr>
          <p:cNvSpPr/>
          <p:nvPr/>
        </p:nvSpPr>
        <p:spPr>
          <a:xfrm>
            <a:off x="0" y="0"/>
            <a:ext cx="12192000" cy="3120092"/>
          </a:xfrm>
          <a:prstGeom prst="rect">
            <a:avLst/>
          </a:prstGeom>
          <a:solidFill>
            <a:srgbClr val="FFC4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6" name="Shape 39">
            <a:extLst>
              <a:ext uri="{FF2B5EF4-FFF2-40B4-BE49-F238E27FC236}">
                <a16:creationId xmlns:a16="http://schemas.microsoft.com/office/drawing/2014/main" id="{826903AA-287A-494B-A6A0-EE7B1045BCD3}"/>
              </a:ext>
            </a:extLst>
          </p:cNvPr>
          <p:cNvSpPr txBox="1">
            <a:spLocks/>
          </p:cNvSpPr>
          <p:nvPr/>
        </p:nvSpPr>
        <p:spPr>
          <a:xfrm>
            <a:off x="563736" y="2218466"/>
            <a:ext cx="7626951" cy="9016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Nixie One"/>
              <a:buNone/>
              <a:defRPr sz="3600" b="0" i="0" u="none" strike="noStrike" cap="none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Nixie One"/>
              <a:buNone/>
              <a:defRPr sz="3600" b="0" i="0" u="none" strike="noStrike" cap="none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Nixie One"/>
              <a:buNone/>
              <a:defRPr sz="3600" b="0" i="0" u="none" strike="noStrike" cap="none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Nixie One"/>
              <a:buNone/>
              <a:defRPr sz="3600" b="0" i="0" u="none" strike="noStrike" cap="none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Nixie One"/>
              <a:buNone/>
              <a:defRPr sz="3600" b="0" i="0" u="none" strike="noStrike" cap="none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Nixie One"/>
              <a:buNone/>
              <a:defRPr sz="3600" b="0" i="0" u="none" strike="noStrike" cap="none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Nixie One"/>
              <a:buNone/>
              <a:defRPr sz="3600" b="0" i="0" u="none" strike="noStrike" cap="none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Nixie One"/>
              <a:buNone/>
              <a:defRPr sz="3600" b="0" i="0" u="none" strike="noStrike" cap="none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Nixie One"/>
              <a:buNone/>
              <a:defRPr sz="3600" b="0" i="0" u="none" strike="noStrike" cap="none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r>
              <a:rPr lang="en-GB" sz="6600" b="1" dirty="0">
                <a:solidFill>
                  <a:schemeClr val="bg1"/>
                </a:solidFill>
              </a:rPr>
              <a:t>Kalman filter</a:t>
            </a:r>
          </a:p>
        </p:txBody>
      </p:sp>
      <p:sp>
        <p:nvSpPr>
          <p:cNvPr id="7" name="Shape 76">
            <a:extLst>
              <a:ext uri="{FF2B5EF4-FFF2-40B4-BE49-F238E27FC236}">
                <a16:creationId xmlns:a16="http://schemas.microsoft.com/office/drawing/2014/main" id="{06F1F641-4C99-4CCA-8F5B-E0323DDBC555}"/>
              </a:ext>
            </a:extLst>
          </p:cNvPr>
          <p:cNvSpPr txBox="1">
            <a:spLocks/>
          </p:cNvSpPr>
          <p:nvPr/>
        </p:nvSpPr>
        <p:spPr>
          <a:xfrm>
            <a:off x="609599" y="3636105"/>
            <a:ext cx="9606455" cy="1898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aleway"/>
              <a:buChar char="◎"/>
              <a:defRPr sz="28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Char char="●"/>
              <a:defRPr sz="18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Char char="○"/>
              <a:defRPr sz="18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Char char="■"/>
              <a:defRPr sz="18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Char char="●"/>
              <a:defRPr sz="18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Char char="○"/>
              <a:defRPr sz="18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Char char="■"/>
              <a:defRPr sz="18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</a:pP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Recursive algorithm that predicts the next step from the previous state, filtering noisy measurements, and uses the new measurement to update the estimate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136147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39">
            <a:extLst>
              <a:ext uri="{FF2B5EF4-FFF2-40B4-BE49-F238E27FC236}">
                <a16:creationId xmlns:a16="http://schemas.microsoft.com/office/drawing/2014/main" id="{96380CF4-1EAC-4D0F-9ABA-FFB5D5927A8D}"/>
              </a:ext>
            </a:extLst>
          </p:cNvPr>
          <p:cNvSpPr txBox="1">
            <a:spLocks/>
          </p:cNvSpPr>
          <p:nvPr/>
        </p:nvSpPr>
        <p:spPr>
          <a:xfrm>
            <a:off x="700036" y="723494"/>
            <a:ext cx="6436488" cy="10961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Nixie One"/>
              <a:buNone/>
              <a:defRPr sz="3600" b="0" i="0" u="none" strike="noStrike" cap="none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Nixie One"/>
              <a:buNone/>
              <a:defRPr sz="3600" b="0" i="0" u="none" strike="noStrike" cap="none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Nixie One"/>
              <a:buNone/>
              <a:defRPr sz="3600" b="0" i="0" u="none" strike="noStrike" cap="none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Nixie One"/>
              <a:buNone/>
              <a:defRPr sz="3600" b="0" i="0" u="none" strike="noStrike" cap="none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Nixie One"/>
              <a:buNone/>
              <a:defRPr sz="3600" b="0" i="0" u="none" strike="noStrike" cap="none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Nixie One"/>
              <a:buNone/>
              <a:defRPr sz="3600" b="0" i="0" u="none" strike="noStrike" cap="none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Nixie One"/>
              <a:buNone/>
              <a:defRPr sz="3600" b="0" i="0" u="none" strike="noStrike" cap="none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Nixie One"/>
              <a:buNone/>
              <a:defRPr sz="3600" b="0" i="0" u="none" strike="noStrike" cap="none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Nixie One"/>
              <a:buNone/>
              <a:defRPr sz="3600" b="0" i="0" u="none" strike="noStrike" cap="none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r>
              <a:rPr lang="en-GB" sz="6000" b="1" dirty="0">
                <a:solidFill>
                  <a:schemeClr val="bg1"/>
                </a:solidFill>
                <a:highlight>
                  <a:srgbClr val="FFC409"/>
                </a:highlight>
              </a:rPr>
              <a:t>Kalman filter</a:t>
            </a:r>
          </a:p>
        </p:txBody>
      </p:sp>
      <p:sp>
        <p:nvSpPr>
          <p:cNvPr id="14" name="Shape 76">
            <a:extLst>
              <a:ext uri="{FF2B5EF4-FFF2-40B4-BE49-F238E27FC236}">
                <a16:creationId xmlns:a16="http://schemas.microsoft.com/office/drawing/2014/main" id="{0E121C0E-9CE6-48E7-82B0-ACE33E15588C}"/>
              </a:ext>
            </a:extLst>
          </p:cNvPr>
          <p:cNvSpPr txBox="1">
            <a:spLocks/>
          </p:cNvSpPr>
          <p:nvPr/>
        </p:nvSpPr>
        <p:spPr>
          <a:xfrm>
            <a:off x="700036" y="2204041"/>
            <a:ext cx="7214254" cy="4068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aleway"/>
              <a:buChar char="◎"/>
              <a:defRPr sz="28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Char char="●"/>
              <a:defRPr sz="18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Char char="○"/>
              <a:defRPr sz="18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Char char="■"/>
              <a:defRPr sz="18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Char char="●"/>
              <a:defRPr sz="18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Char char="○"/>
              <a:defRPr sz="18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Char char="■"/>
              <a:defRPr sz="18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</a:pPr>
            <a:endParaRPr lang="en-GB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DC4FBDA-85D2-404F-8F52-172BC2780A28}"/>
              </a:ext>
            </a:extLst>
          </p:cNvPr>
          <p:cNvSpPr/>
          <p:nvPr/>
        </p:nvSpPr>
        <p:spPr>
          <a:xfrm>
            <a:off x="1" y="0"/>
            <a:ext cx="157654" cy="6858000"/>
          </a:xfrm>
          <a:prstGeom prst="rect">
            <a:avLst/>
          </a:prstGeom>
          <a:solidFill>
            <a:srgbClr val="FFC409"/>
          </a:solidFill>
          <a:ln>
            <a:solidFill>
              <a:srgbClr val="FFC4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84B871F-FEC3-4206-BFBB-F9298B23E5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759" t="19617" r="18189" b="12337"/>
          <a:stretch/>
        </p:blipFill>
        <p:spPr>
          <a:xfrm>
            <a:off x="2364827" y="2170289"/>
            <a:ext cx="7462345" cy="4136430"/>
          </a:xfrm>
          <a:prstGeom prst="rect">
            <a:avLst/>
          </a:prstGeom>
        </p:spPr>
      </p:pic>
      <p:sp>
        <p:nvSpPr>
          <p:cNvPr id="6" name="Shape 76">
            <a:extLst>
              <a:ext uri="{FF2B5EF4-FFF2-40B4-BE49-F238E27FC236}">
                <a16:creationId xmlns:a16="http://schemas.microsoft.com/office/drawing/2014/main" id="{3281FAAE-6ADF-4856-86A3-525346C02B06}"/>
              </a:ext>
            </a:extLst>
          </p:cNvPr>
          <p:cNvSpPr txBox="1">
            <a:spLocks/>
          </p:cNvSpPr>
          <p:nvPr/>
        </p:nvSpPr>
        <p:spPr>
          <a:xfrm>
            <a:off x="912320" y="6306719"/>
            <a:ext cx="10367358" cy="4046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aleway"/>
              <a:buChar char="◎"/>
              <a:defRPr sz="28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Char char="●"/>
              <a:defRPr sz="18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Char char="○"/>
              <a:defRPr sz="18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Char char="■"/>
              <a:defRPr sz="18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Char char="●"/>
              <a:defRPr sz="18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Char char="○"/>
              <a:defRPr sz="18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Char char="■"/>
              <a:defRPr sz="18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50800" indent="0">
              <a:buNone/>
            </a:pPr>
            <a:r>
              <a:rPr lang="en-GB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Gade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R., &amp; </a:t>
            </a:r>
            <a:r>
              <a:rPr lang="en-GB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Moeslund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T. B. (2014). Thermal Tracking of Sports Players. Sensors, 14(8), 13679-13691. DOI: 10.3390/s140813679</a:t>
            </a:r>
            <a:endParaRPr lang="en-GB" sz="9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87586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39">
            <a:extLst>
              <a:ext uri="{FF2B5EF4-FFF2-40B4-BE49-F238E27FC236}">
                <a16:creationId xmlns:a16="http://schemas.microsoft.com/office/drawing/2014/main" id="{96380CF4-1EAC-4D0F-9ABA-FFB5D5927A8D}"/>
              </a:ext>
            </a:extLst>
          </p:cNvPr>
          <p:cNvSpPr txBox="1">
            <a:spLocks/>
          </p:cNvSpPr>
          <p:nvPr/>
        </p:nvSpPr>
        <p:spPr>
          <a:xfrm>
            <a:off x="700036" y="723494"/>
            <a:ext cx="6436488" cy="10961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Nixie One"/>
              <a:buNone/>
              <a:defRPr sz="3600" b="0" i="0" u="none" strike="noStrike" cap="none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Nixie One"/>
              <a:buNone/>
              <a:defRPr sz="3600" b="0" i="0" u="none" strike="noStrike" cap="none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Nixie One"/>
              <a:buNone/>
              <a:defRPr sz="3600" b="0" i="0" u="none" strike="noStrike" cap="none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Nixie One"/>
              <a:buNone/>
              <a:defRPr sz="3600" b="0" i="0" u="none" strike="noStrike" cap="none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Nixie One"/>
              <a:buNone/>
              <a:defRPr sz="3600" b="0" i="0" u="none" strike="noStrike" cap="none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Nixie One"/>
              <a:buNone/>
              <a:defRPr sz="3600" b="0" i="0" u="none" strike="noStrike" cap="none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Nixie One"/>
              <a:buNone/>
              <a:defRPr sz="3600" b="0" i="0" u="none" strike="noStrike" cap="none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Nixie One"/>
              <a:buNone/>
              <a:defRPr sz="3600" b="0" i="0" u="none" strike="noStrike" cap="none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Nixie One"/>
              <a:buNone/>
              <a:defRPr sz="3600" b="0" i="0" u="none" strike="noStrike" cap="none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r>
              <a:rPr lang="en-GB" sz="6000" b="1" dirty="0">
                <a:solidFill>
                  <a:schemeClr val="bg1"/>
                </a:solidFill>
                <a:highlight>
                  <a:srgbClr val="FFC409"/>
                </a:highlight>
              </a:rPr>
              <a:t>Tracking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DC4FBDA-85D2-404F-8F52-172BC2780A28}"/>
              </a:ext>
            </a:extLst>
          </p:cNvPr>
          <p:cNvSpPr/>
          <p:nvPr/>
        </p:nvSpPr>
        <p:spPr>
          <a:xfrm>
            <a:off x="1" y="0"/>
            <a:ext cx="157654" cy="6858000"/>
          </a:xfrm>
          <a:prstGeom prst="rect">
            <a:avLst/>
          </a:prstGeom>
          <a:solidFill>
            <a:srgbClr val="FFC409"/>
          </a:solidFill>
          <a:ln>
            <a:solidFill>
              <a:srgbClr val="FFC4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dirty="0"/>
          </a:p>
        </p:txBody>
      </p:sp>
      <p:sp>
        <p:nvSpPr>
          <p:cNvPr id="8" name="Shape 76">
            <a:extLst>
              <a:ext uri="{FF2B5EF4-FFF2-40B4-BE49-F238E27FC236}">
                <a16:creationId xmlns:a16="http://schemas.microsoft.com/office/drawing/2014/main" id="{FB4D54BC-579E-49BD-8451-0701FBA41664}"/>
              </a:ext>
            </a:extLst>
          </p:cNvPr>
          <p:cNvSpPr txBox="1">
            <a:spLocks/>
          </p:cNvSpPr>
          <p:nvPr/>
        </p:nvSpPr>
        <p:spPr>
          <a:xfrm>
            <a:off x="700035" y="2204041"/>
            <a:ext cx="10482971" cy="4068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aleway"/>
              <a:buChar char="◎"/>
              <a:defRPr sz="28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Char char="●"/>
              <a:defRPr sz="18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Char char="○"/>
              <a:defRPr sz="18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Char char="■"/>
              <a:defRPr sz="18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Char char="●"/>
              <a:defRPr sz="18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Char char="○"/>
              <a:defRPr sz="18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Char char="■"/>
              <a:defRPr sz="18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</a:pPr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For each detected person a new Kalman filter is created</a:t>
            </a:r>
          </a:p>
          <a:p>
            <a:pPr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</a:pPr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 each frame a Kalman filter is assigned the nearest detection (given a distance threshold)</a:t>
            </a:r>
          </a:p>
          <a:p>
            <a:pPr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</a:pPr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For each detection not assigned to a Kalman filter, a new one is created, thus beginning a new track</a:t>
            </a:r>
          </a:p>
          <a:p>
            <a:pPr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</a:pPr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Kalman filters with no assigned detections are still continued based on predictions for a maximum of 5 frames without detections</a:t>
            </a:r>
          </a:p>
        </p:txBody>
      </p:sp>
    </p:spTree>
    <p:extLst>
      <p:ext uri="{BB962C8B-B14F-4D97-AF65-F5344CB8AC3E}">
        <p14:creationId xmlns:p14="http://schemas.microsoft.com/office/powerpoint/2010/main" val="13601560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D02E5A-837D-48D9-BBBB-4D3D670E4F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061C2D-8025-48CA-89F0-E684D1A1B1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F526B-C310-4E47-9178-1EB24805F2A0}" type="slidenum">
              <a:rPr lang="pt-PT" smtClean="0"/>
              <a:t>2</a:t>
            </a:fld>
            <a:endParaRPr lang="pt-PT"/>
          </a:p>
        </p:txBody>
      </p:sp>
      <p:sp>
        <p:nvSpPr>
          <p:cNvPr id="5" name="Retângulo 3">
            <a:extLst>
              <a:ext uri="{FF2B5EF4-FFF2-40B4-BE49-F238E27FC236}">
                <a16:creationId xmlns:a16="http://schemas.microsoft.com/office/drawing/2014/main" id="{481A5CB5-D1C2-4542-82C8-A45A768A70E6}"/>
              </a:ext>
            </a:extLst>
          </p:cNvPr>
          <p:cNvSpPr/>
          <p:nvPr/>
        </p:nvSpPr>
        <p:spPr>
          <a:xfrm>
            <a:off x="0" y="0"/>
            <a:ext cx="12192000" cy="3120092"/>
          </a:xfrm>
          <a:prstGeom prst="rect">
            <a:avLst/>
          </a:prstGeom>
          <a:solidFill>
            <a:srgbClr val="FFC4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6" name="Shape 39">
            <a:extLst>
              <a:ext uri="{FF2B5EF4-FFF2-40B4-BE49-F238E27FC236}">
                <a16:creationId xmlns:a16="http://schemas.microsoft.com/office/drawing/2014/main" id="{826903AA-287A-494B-A6A0-EE7B1045BCD3}"/>
              </a:ext>
            </a:extLst>
          </p:cNvPr>
          <p:cNvSpPr txBox="1">
            <a:spLocks/>
          </p:cNvSpPr>
          <p:nvPr/>
        </p:nvSpPr>
        <p:spPr>
          <a:xfrm>
            <a:off x="563736" y="2218466"/>
            <a:ext cx="7626951" cy="9016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Nixie One"/>
              <a:buNone/>
              <a:defRPr sz="3600" b="0" i="0" u="none" strike="noStrike" cap="none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Nixie One"/>
              <a:buNone/>
              <a:defRPr sz="3600" b="0" i="0" u="none" strike="noStrike" cap="none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Nixie One"/>
              <a:buNone/>
              <a:defRPr sz="3600" b="0" i="0" u="none" strike="noStrike" cap="none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Nixie One"/>
              <a:buNone/>
              <a:defRPr sz="3600" b="0" i="0" u="none" strike="noStrike" cap="none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Nixie One"/>
              <a:buNone/>
              <a:defRPr sz="3600" b="0" i="0" u="none" strike="noStrike" cap="none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Nixie One"/>
              <a:buNone/>
              <a:defRPr sz="3600" b="0" i="0" u="none" strike="noStrike" cap="none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Nixie One"/>
              <a:buNone/>
              <a:defRPr sz="3600" b="0" i="0" u="none" strike="noStrike" cap="none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Nixie One"/>
              <a:buNone/>
              <a:defRPr sz="3600" b="0" i="0" u="none" strike="noStrike" cap="none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Nixie One"/>
              <a:buNone/>
              <a:defRPr sz="3600" b="0" i="0" u="none" strike="noStrike" cap="none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r>
              <a:rPr lang="en-GB" sz="6600" b="1" dirty="0">
                <a:solidFill>
                  <a:schemeClr val="bg1"/>
                </a:solidFill>
              </a:rPr>
              <a:t>Thermal camera</a:t>
            </a:r>
          </a:p>
        </p:txBody>
      </p:sp>
      <p:sp>
        <p:nvSpPr>
          <p:cNvPr id="7" name="Shape 76">
            <a:extLst>
              <a:ext uri="{FF2B5EF4-FFF2-40B4-BE49-F238E27FC236}">
                <a16:creationId xmlns:a16="http://schemas.microsoft.com/office/drawing/2014/main" id="{06F1F641-4C99-4CCA-8F5B-E0323DDBC555}"/>
              </a:ext>
            </a:extLst>
          </p:cNvPr>
          <p:cNvSpPr txBox="1">
            <a:spLocks/>
          </p:cNvSpPr>
          <p:nvPr/>
        </p:nvSpPr>
        <p:spPr>
          <a:xfrm>
            <a:off x="609600" y="3636105"/>
            <a:ext cx="6248400" cy="1898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aleway"/>
              <a:buChar char="◎"/>
              <a:defRPr sz="28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Char char="●"/>
              <a:defRPr sz="18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Char char="○"/>
              <a:defRPr sz="18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Char char="■"/>
              <a:defRPr sz="18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Char char="●"/>
              <a:defRPr sz="18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Char char="○"/>
              <a:defRPr sz="18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Char char="■"/>
              <a:defRPr sz="18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</a:pP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Light independent sensor</a:t>
            </a:r>
          </a:p>
          <a:p>
            <a:pPr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</a:pP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Preserves privacy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410741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3000" r="-6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2">
            <a:extLst>
              <a:ext uri="{FF2B5EF4-FFF2-40B4-BE49-F238E27FC236}">
                <a16:creationId xmlns:a16="http://schemas.microsoft.com/office/drawing/2014/main" id="{CC39A583-3817-4A0D-BECF-16D722217FAC}"/>
              </a:ext>
            </a:extLst>
          </p:cNvPr>
          <p:cNvSpPr/>
          <p:nvPr/>
        </p:nvSpPr>
        <p:spPr>
          <a:xfrm>
            <a:off x="4414345" y="0"/>
            <a:ext cx="3100552" cy="6858000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4" name="Shape 39">
            <a:extLst>
              <a:ext uri="{FF2B5EF4-FFF2-40B4-BE49-F238E27FC236}">
                <a16:creationId xmlns:a16="http://schemas.microsoft.com/office/drawing/2014/main" id="{93A8855B-F237-48B2-AFEF-54F589DB3A16}"/>
              </a:ext>
            </a:extLst>
          </p:cNvPr>
          <p:cNvSpPr txBox="1">
            <a:spLocks/>
          </p:cNvSpPr>
          <p:nvPr/>
        </p:nvSpPr>
        <p:spPr>
          <a:xfrm>
            <a:off x="4328828" y="2880909"/>
            <a:ext cx="3324135" cy="10961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Nixie One"/>
              <a:buNone/>
              <a:defRPr sz="3600" b="0" i="0" u="none" strike="noStrike" cap="none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Nixie One"/>
              <a:buNone/>
              <a:defRPr sz="3600" b="0" i="0" u="none" strike="noStrike" cap="none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Nixie One"/>
              <a:buNone/>
              <a:defRPr sz="3600" b="0" i="0" u="none" strike="noStrike" cap="none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Nixie One"/>
              <a:buNone/>
              <a:defRPr sz="3600" b="0" i="0" u="none" strike="noStrike" cap="none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Nixie One"/>
              <a:buNone/>
              <a:defRPr sz="3600" b="0" i="0" u="none" strike="noStrike" cap="none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Nixie One"/>
              <a:buNone/>
              <a:defRPr sz="3600" b="0" i="0" u="none" strike="noStrike" cap="none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Nixie One"/>
              <a:buNone/>
              <a:defRPr sz="3600" b="0" i="0" u="none" strike="noStrike" cap="none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Nixie One"/>
              <a:buNone/>
              <a:defRPr sz="3600" b="0" i="0" u="none" strike="noStrike" cap="none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Nixie One"/>
              <a:buNone/>
              <a:defRPr sz="3600" b="0" i="0" u="none" strike="noStrike" cap="none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r>
              <a:rPr lang="en-GB" sz="6600" b="1" dirty="0">
                <a:solidFill>
                  <a:schemeClr val="bg1"/>
                </a:solidFill>
                <a:highlight>
                  <a:srgbClr val="FFC409"/>
                </a:highlight>
              </a:rPr>
              <a:t>Results</a:t>
            </a:r>
            <a:endParaRPr lang="en-GB" sz="6000" b="1" dirty="0">
              <a:solidFill>
                <a:schemeClr val="bg1"/>
              </a:solidFill>
              <a:highlight>
                <a:srgbClr val="FFC409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6029289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39">
            <a:extLst>
              <a:ext uri="{FF2B5EF4-FFF2-40B4-BE49-F238E27FC236}">
                <a16:creationId xmlns:a16="http://schemas.microsoft.com/office/drawing/2014/main" id="{96380CF4-1EAC-4D0F-9ABA-FFB5D5927A8D}"/>
              </a:ext>
            </a:extLst>
          </p:cNvPr>
          <p:cNvSpPr txBox="1">
            <a:spLocks/>
          </p:cNvSpPr>
          <p:nvPr/>
        </p:nvSpPr>
        <p:spPr>
          <a:xfrm>
            <a:off x="700036" y="723494"/>
            <a:ext cx="3010116" cy="10961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Nixie One"/>
              <a:buNone/>
              <a:defRPr sz="3600" b="0" i="0" u="none" strike="noStrike" cap="none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Nixie One"/>
              <a:buNone/>
              <a:defRPr sz="3600" b="0" i="0" u="none" strike="noStrike" cap="none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Nixie One"/>
              <a:buNone/>
              <a:defRPr sz="3600" b="0" i="0" u="none" strike="noStrike" cap="none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Nixie One"/>
              <a:buNone/>
              <a:defRPr sz="3600" b="0" i="0" u="none" strike="noStrike" cap="none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Nixie One"/>
              <a:buNone/>
              <a:defRPr sz="3600" b="0" i="0" u="none" strike="noStrike" cap="none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Nixie One"/>
              <a:buNone/>
              <a:defRPr sz="3600" b="0" i="0" u="none" strike="noStrike" cap="none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Nixie One"/>
              <a:buNone/>
              <a:defRPr sz="3600" b="0" i="0" u="none" strike="noStrike" cap="none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Nixie One"/>
              <a:buNone/>
              <a:defRPr sz="3600" b="0" i="0" u="none" strike="noStrike" cap="none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Nixie One"/>
              <a:buNone/>
              <a:defRPr sz="3600" b="0" i="0" u="none" strike="noStrike" cap="none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r>
              <a:rPr lang="en-GB" sz="6000" b="1" dirty="0">
                <a:solidFill>
                  <a:schemeClr val="bg1"/>
                </a:solidFill>
                <a:highlight>
                  <a:srgbClr val="FFC409"/>
                </a:highlight>
              </a:rPr>
              <a:t>Video 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DC4FBDA-85D2-404F-8F52-172BC2780A28}"/>
              </a:ext>
            </a:extLst>
          </p:cNvPr>
          <p:cNvSpPr/>
          <p:nvPr/>
        </p:nvSpPr>
        <p:spPr>
          <a:xfrm>
            <a:off x="1" y="0"/>
            <a:ext cx="157654" cy="6858000"/>
          </a:xfrm>
          <a:prstGeom prst="rect">
            <a:avLst/>
          </a:prstGeom>
          <a:solidFill>
            <a:srgbClr val="FFC409"/>
          </a:solidFill>
          <a:ln>
            <a:solidFill>
              <a:srgbClr val="FFC4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dirty="0"/>
          </a:p>
        </p:txBody>
      </p:sp>
      <p:pic>
        <p:nvPicPr>
          <p:cNvPr id="17" name="Picture 16" descr="A picture containing animal&#10;&#10;Description generated with high confidence">
            <a:extLst>
              <a:ext uri="{FF2B5EF4-FFF2-40B4-BE49-F238E27FC236}">
                <a16:creationId xmlns:a16="http://schemas.microsoft.com/office/drawing/2014/main" id="{E26D3947-B0D5-4BC8-867B-15D6D22277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577" r="25630"/>
          <a:stretch/>
        </p:blipFill>
        <p:spPr>
          <a:xfrm>
            <a:off x="504496" y="3216866"/>
            <a:ext cx="5591504" cy="2647858"/>
          </a:xfrm>
          <a:prstGeom prst="rect">
            <a:avLst/>
          </a:prstGeom>
        </p:spPr>
      </p:pic>
      <p:pic>
        <p:nvPicPr>
          <p:cNvPr id="15" name="Picture 14" descr="A picture containing tree&#10;&#10;Description generated with high confidence">
            <a:extLst>
              <a:ext uri="{FF2B5EF4-FFF2-40B4-BE49-F238E27FC236}">
                <a16:creationId xmlns:a16="http://schemas.microsoft.com/office/drawing/2014/main" id="{4B53035F-1D2E-4A16-AD68-FB69F7C917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207" r="25949"/>
          <a:stretch/>
        </p:blipFill>
        <p:spPr>
          <a:xfrm>
            <a:off x="6291540" y="3216866"/>
            <a:ext cx="5597024" cy="2647858"/>
          </a:xfrm>
          <a:prstGeom prst="rect">
            <a:avLst/>
          </a:prstGeom>
        </p:spPr>
      </p:pic>
      <p:sp>
        <p:nvSpPr>
          <p:cNvPr id="20" name="Shape 76">
            <a:extLst>
              <a:ext uri="{FF2B5EF4-FFF2-40B4-BE49-F238E27FC236}">
                <a16:creationId xmlns:a16="http://schemas.microsoft.com/office/drawing/2014/main" id="{1B358C9F-AB0A-49D0-920D-0CF70ADCD16F}"/>
              </a:ext>
            </a:extLst>
          </p:cNvPr>
          <p:cNvSpPr txBox="1">
            <a:spLocks/>
          </p:cNvSpPr>
          <p:nvPr/>
        </p:nvSpPr>
        <p:spPr>
          <a:xfrm>
            <a:off x="504496" y="2391104"/>
            <a:ext cx="2728416" cy="599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aleway"/>
              <a:buChar char="◎"/>
              <a:defRPr sz="28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Char char="●"/>
              <a:defRPr sz="18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Char char="○"/>
              <a:defRPr sz="18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Char char="■"/>
              <a:defRPr sz="18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Char char="●"/>
              <a:defRPr sz="18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Char char="○"/>
              <a:defRPr sz="18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Char char="■"/>
              <a:defRPr sz="18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50800" indent="0">
              <a:buClr>
                <a:schemeClr val="tx1">
                  <a:lumMod val="65000"/>
                  <a:lumOff val="35000"/>
                </a:schemeClr>
              </a:buClr>
              <a:buNone/>
            </a:pP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Ground truth</a:t>
            </a:r>
          </a:p>
        </p:txBody>
      </p:sp>
      <p:sp>
        <p:nvSpPr>
          <p:cNvPr id="21" name="Shape 76">
            <a:extLst>
              <a:ext uri="{FF2B5EF4-FFF2-40B4-BE49-F238E27FC236}">
                <a16:creationId xmlns:a16="http://schemas.microsoft.com/office/drawing/2014/main" id="{9FAA1B67-F672-42EE-8F5B-576D45A785E4}"/>
              </a:ext>
            </a:extLst>
          </p:cNvPr>
          <p:cNvSpPr txBox="1">
            <a:spLocks/>
          </p:cNvSpPr>
          <p:nvPr/>
        </p:nvSpPr>
        <p:spPr>
          <a:xfrm>
            <a:off x="6291540" y="2391104"/>
            <a:ext cx="2728416" cy="599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aleway"/>
              <a:buChar char="◎"/>
              <a:defRPr sz="28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Char char="●"/>
              <a:defRPr sz="18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Char char="○"/>
              <a:defRPr sz="18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Char char="■"/>
              <a:defRPr sz="18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Char char="●"/>
              <a:defRPr sz="18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Char char="○"/>
              <a:defRPr sz="18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Char char="■"/>
              <a:defRPr sz="18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50800" indent="0">
              <a:buClr>
                <a:schemeClr val="tx1">
                  <a:lumMod val="65000"/>
                  <a:lumOff val="35000"/>
                </a:schemeClr>
              </a:buClr>
              <a:buNone/>
            </a:pP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Result</a:t>
            </a:r>
          </a:p>
        </p:txBody>
      </p:sp>
    </p:spTree>
    <p:extLst>
      <p:ext uri="{BB962C8B-B14F-4D97-AF65-F5344CB8AC3E}">
        <p14:creationId xmlns:p14="http://schemas.microsoft.com/office/powerpoint/2010/main" val="24739796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39">
            <a:extLst>
              <a:ext uri="{FF2B5EF4-FFF2-40B4-BE49-F238E27FC236}">
                <a16:creationId xmlns:a16="http://schemas.microsoft.com/office/drawing/2014/main" id="{96380CF4-1EAC-4D0F-9ABA-FFB5D5927A8D}"/>
              </a:ext>
            </a:extLst>
          </p:cNvPr>
          <p:cNvSpPr txBox="1">
            <a:spLocks/>
          </p:cNvSpPr>
          <p:nvPr/>
        </p:nvSpPr>
        <p:spPr>
          <a:xfrm>
            <a:off x="700036" y="723494"/>
            <a:ext cx="3209812" cy="10961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Nixie One"/>
              <a:buNone/>
              <a:defRPr sz="3600" b="0" i="0" u="none" strike="noStrike" cap="none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Nixie One"/>
              <a:buNone/>
              <a:defRPr sz="3600" b="0" i="0" u="none" strike="noStrike" cap="none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Nixie One"/>
              <a:buNone/>
              <a:defRPr sz="3600" b="0" i="0" u="none" strike="noStrike" cap="none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Nixie One"/>
              <a:buNone/>
              <a:defRPr sz="3600" b="0" i="0" u="none" strike="noStrike" cap="none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Nixie One"/>
              <a:buNone/>
              <a:defRPr sz="3600" b="0" i="0" u="none" strike="noStrike" cap="none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Nixie One"/>
              <a:buNone/>
              <a:defRPr sz="3600" b="0" i="0" u="none" strike="noStrike" cap="none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Nixie One"/>
              <a:buNone/>
              <a:defRPr sz="3600" b="0" i="0" u="none" strike="noStrike" cap="none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Nixie One"/>
              <a:buNone/>
              <a:defRPr sz="3600" b="0" i="0" u="none" strike="noStrike" cap="none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Nixie One"/>
              <a:buNone/>
              <a:defRPr sz="3600" b="0" i="0" u="none" strike="noStrike" cap="none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r>
              <a:rPr lang="en-GB" sz="6000" b="1" dirty="0">
                <a:solidFill>
                  <a:schemeClr val="bg1"/>
                </a:solidFill>
                <a:highlight>
                  <a:srgbClr val="FFC409"/>
                </a:highlight>
              </a:rPr>
              <a:t>Video 2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DC4FBDA-85D2-404F-8F52-172BC2780A28}"/>
              </a:ext>
            </a:extLst>
          </p:cNvPr>
          <p:cNvSpPr/>
          <p:nvPr/>
        </p:nvSpPr>
        <p:spPr>
          <a:xfrm>
            <a:off x="1" y="0"/>
            <a:ext cx="157654" cy="6858000"/>
          </a:xfrm>
          <a:prstGeom prst="rect">
            <a:avLst/>
          </a:prstGeom>
          <a:solidFill>
            <a:srgbClr val="FFC409"/>
          </a:solidFill>
          <a:ln>
            <a:solidFill>
              <a:srgbClr val="FFC4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dirty="0"/>
          </a:p>
        </p:txBody>
      </p:sp>
      <p:sp>
        <p:nvSpPr>
          <p:cNvPr id="18" name="Shape 76">
            <a:extLst>
              <a:ext uri="{FF2B5EF4-FFF2-40B4-BE49-F238E27FC236}">
                <a16:creationId xmlns:a16="http://schemas.microsoft.com/office/drawing/2014/main" id="{9F3F6B23-6ACF-410E-9A61-A956E8C232ED}"/>
              </a:ext>
            </a:extLst>
          </p:cNvPr>
          <p:cNvSpPr txBox="1">
            <a:spLocks/>
          </p:cNvSpPr>
          <p:nvPr/>
        </p:nvSpPr>
        <p:spPr>
          <a:xfrm>
            <a:off x="504496" y="2391104"/>
            <a:ext cx="2728416" cy="599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aleway"/>
              <a:buChar char="◎"/>
              <a:defRPr sz="28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Char char="●"/>
              <a:defRPr sz="18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Char char="○"/>
              <a:defRPr sz="18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Char char="■"/>
              <a:defRPr sz="18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Char char="●"/>
              <a:defRPr sz="18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Char char="○"/>
              <a:defRPr sz="18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Char char="■"/>
              <a:defRPr sz="18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50800" indent="0">
              <a:buClr>
                <a:schemeClr val="tx1">
                  <a:lumMod val="65000"/>
                  <a:lumOff val="35000"/>
                </a:schemeClr>
              </a:buClr>
              <a:buNone/>
            </a:pP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Ground truth</a:t>
            </a:r>
          </a:p>
        </p:txBody>
      </p:sp>
      <p:sp>
        <p:nvSpPr>
          <p:cNvPr id="19" name="Shape 76">
            <a:extLst>
              <a:ext uri="{FF2B5EF4-FFF2-40B4-BE49-F238E27FC236}">
                <a16:creationId xmlns:a16="http://schemas.microsoft.com/office/drawing/2014/main" id="{75CC7000-45E5-4418-8AA8-3D4328752A47}"/>
              </a:ext>
            </a:extLst>
          </p:cNvPr>
          <p:cNvSpPr txBox="1">
            <a:spLocks/>
          </p:cNvSpPr>
          <p:nvPr/>
        </p:nvSpPr>
        <p:spPr>
          <a:xfrm>
            <a:off x="6291540" y="2391104"/>
            <a:ext cx="2728416" cy="599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aleway"/>
              <a:buChar char="◎"/>
              <a:defRPr sz="28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Char char="●"/>
              <a:defRPr sz="18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Char char="○"/>
              <a:defRPr sz="18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Char char="■"/>
              <a:defRPr sz="18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Char char="●"/>
              <a:defRPr sz="18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Char char="○"/>
              <a:defRPr sz="18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Char char="■"/>
              <a:defRPr sz="18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50800" indent="0">
              <a:buClr>
                <a:schemeClr val="tx1">
                  <a:lumMod val="65000"/>
                  <a:lumOff val="35000"/>
                </a:schemeClr>
              </a:buClr>
              <a:buNone/>
            </a:pP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Result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3D92A95E-CF82-4550-8AE1-3853F7507C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207" r="25949"/>
          <a:stretch/>
        </p:blipFill>
        <p:spPr>
          <a:xfrm>
            <a:off x="6291540" y="3216866"/>
            <a:ext cx="5597024" cy="2647858"/>
          </a:xfrm>
          <a:prstGeom prst="rect">
            <a:avLst/>
          </a:prstGeom>
        </p:spPr>
      </p:pic>
      <p:pic>
        <p:nvPicPr>
          <p:cNvPr id="23" name="Picture 22" descr="A picture containing animal, invertebrate&#10;&#10;Description generated with very high confidence">
            <a:extLst>
              <a:ext uri="{FF2B5EF4-FFF2-40B4-BE49-F238E27FC236}">
                <a16:creationId xmlns:a16="http://schemas.microsoft.com/office/drawing/2014/main" id="{875C6702-C6E4-420F-BEA9-A5FE44DF54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642" r="25513"/>
          <a:stretch/>
        </p:blipFill>
        <p:spPr>
          <a:xfrm>
            <a:off x="504496" y="3216866"/>
            <a:ext cx="5597025" cy="2647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6650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39">
            <a:extLst>
              <a:ext uri="{FF2B5EF4-FFF2-40B4-BE49-F238E27FC236}">
                <a16:creationId xmlns:a16="http://schemas.microsoft.com/office/drawing/2014/main" id="{96380CF4-1EAC-4D0F-9ABA-FFB5D5927A8D}"/>
              </a:ext>
            </a:extLst>
          </p:cNvPr>
          <p:cNvSpPr txBox="1">
            <a:spLocks/>
          </p:cNvSpPr>
          <p:nvPr/>
        </p:nvSpPr>
        <p:spPr>
          <a:xfrm>
            <a:off x="700036" y="723494"/>
            <a:ext cx="6436488" cy="10961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Nixie One"/>
              <a:buNone/>
              <a:defRPr sz="3600" b="0" i="0" u="none" strike="noStrike" cap="none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Nixie One"/>
              <a:buNone/>
              <a:defRPr sz="3600" b="0" i="0" u="none" strike="noStrike" cap="none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Nixie One"/>
              <a:buNone/>
              <a:defRPr sz="3600" b="0" i="0" u="none" strike="noStrike" cap="none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Nixie One"/>
              <a:buNone/>
              <a:defRPr sz="3600" b="0" i="0" u="none" strike="noStrike" cap="none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Nixie One"/>
              <a:buNone/>
              <a:defRPr sz="3600" b="0" i="0" u="none" strike="noStrike" cap="none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Nixie One"/>
              <a:buNone/>
              <a:defRPr sz="3600" b="0" i="0" u="none" strike="noStrike" cap="none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Nixie One"/>
              <a:buNone/>
              <a:defRPr sz="3600" b="0" i="0" u="none" strike="noStrike" cap="none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Nixie One"/>
              <a:buNone/>
              <a:defRPr sz="3600" b="0" i="0" u="none" strike="noStrike" cap="none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Nixie One"/>
              <a:buNone/>
              <a:defRPr sz="3600" b="0" i="0" u="none" strike="noStrike" cap="none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r>
              <a:rPr lang="en-GB" sz="6000" b="1" dirty="0">
                <a:solidFill>
                  <a:schemeClr val="bg1"/>
                </a:solidFill>
                <a:highlight>
                  <a:srgbClr val="FFC409"/>
                </a:highlight>
              </a:rPr>
              <a:t>Video 3</a:t>
            </a:r>
          </a:p>
        </p:txBody>
      </p:sp>
      <p:sp>
        <p:nvSpPr>
          <p:cNvPr id="14" name="Shape 76">
            <a:extLst>
              <a:ext uri="{FF2B5EF4-FFF2-40B4-BE49-F238E27FC236}">
                <a16:creationId xmlns:a16="http://schemas.microsoft.com/office/drawing/2014/main" id="{0E121C0E-9CE6-48E7-82B0-ACE33E15588C}"/>
              </a:ext>
            </a:extLst>
          </p:cNvPr>
          <p:cNvSpPr txBox="1">
            <a:spLocks/>
          </p:cNvSpPr>
          <p:nvPr/>
        </p:nvSpPr>
        <p:spPr>
          <a:xfrm>
            <a:off x="700036" y="2204041"/>
            <a:ext cx="7214254" cy="4068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aleway"/>
              <a:buChar char="◎"/>
              <a:defRPr sz="28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Char char="●"/>
              <a:defRPr sz="18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Char char="○"/>
              <a:defRPr sz="18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Char char="■"/>
              <a:defRPr sz="18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Char char="●"/>
              <a:defRPr sz="18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Char char="○"/>
              <a:defRPr sz="18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Char char="■"/>
              <a:defRPr sz="18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</a:pPr>
            <a:endParaRPr lang="en-GB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DC4FBDA-85D2-404F-8F52-172BC2780A28}"/>
              </a:ext>
            </a:extLst>
          </p:cNvPr>
          <p:cNvSpPr/>
          <p:nvPr/>
        </p:nvSpPr>
        <p:spPr>
          <a:xfrm>
            <a:off x="1" y="0"/>
            <a:ext cx="157654" cy="6858000"/>
          </a:xfrm>
          <a:prstGeom prst="rect">
            <a:avLst/>
          </a:prstGeom>
          <a:solidFill>
            <a:srgbClr val="FFC409"/>
          </a:solidFill>
          <a:ln>
            <a:solidFill>
              <a:srgbClr val="FFC4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C900D30-C6D4-4D42-A995-9FD12DB3D1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906" r="25250"/>
          <a:stretch/>
        </p:blipFill>
        <p:spPr>
          <a:xfrm>
            <a:off x="507256" y="3216866"/>
            <a:ext cx="5591504" cy="2645246"/>
          </a:xfrm>
          <a:prstGeom prst="rect">
            <a:avLst/>
          </a:prstGeom>
        </p:spPr>
      </p:pic>
      <p:pic>
        <p:nvPicPr>
          <p:cNvPr id="18" name="Picture 17" descr="A picture containing tree&#10;&#10;Description generated with very high confidence">
            <a:extLst>
              <a:ext uri="{FF2B5EF4-FFF2-40B4-BE49-F238E27FC236}">
                <a16:creationId xmlns:a16="http://schemas.microsoft.com/office/drawing/2014/main" id="{2B3F3474-ADDD-4A6F-B1C8-3B2FAE3F60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207" r="25949"/>
          <a:stretch/>
        </p:blipFill>
        <p:spPr>
          <a:xfrm>
            <a:off x="6291540" y="3216866"/>
            <a:ext cx="5597024" cy="2647858"/>
          </a:xfrm>
          <a:prstGeom prst="rect">
            <a:avLst/>
          </a:prstGeom>
        </p:spPr>
      </p:pic>
      <p:sp>
        <p:nvSpPr>
          <p:cNvPr id="19" name="Shape 76">
            <a:extLst>
              <a:ext uri="{FF2B5EF4-FFF2-40B4-BE49-F238E27FC236}">
                <a16:creationId xmlns:a16="http://schemas.microsoft.com/office/drawing/2014/main" id="{EA747677-02A0-475A-BCB0-6575D87E58C1}"/>
              </a:ext>
            </a:extLst>
          </p:cNvPr>
          <p:cNvSpPr txBox="1">
            <a:spLocks/>
          </p:cNvSpPr>
          <p:nvPr/>
        </p:nvSpPr>
        <p:spPr>
          <a:xfrm>
            <a:off x="504496" y="2391104"/>
            <a:ext cx="2728416" cy="599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aleway"/>
              <a:buChar char="◎"/>
              <a:defRPr sz="28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Char char="●"/>
              <a:defRPr sz="18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Char char="○"/>
              <a:defRPr sz="18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Char char="■"/>
              <a:defRPr sz="18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Char char="●"/>
              <a:defRPr sz="18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Char char="○"/>
              <a:defRPr sz="18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Char char="■"/>
              <a:defRPr sz="18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50800" indent="0">
              <a:buClr>
                <a:schemeClr val="tx1">
                  <a:lumMod val="65000"/>
                  <a:lumOff val="35000"/>
                </a:schemeClr>
              </a:buClr>
              <a:buNone/>
            </a:pP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Ground truth</a:t>
            </a:r>
          </a:p>
        </p:txBody>
      </p:sp>
      <p:sp>
        <p:nvSpPr>
          <p:cNvPr id="20" name="Shape 76">
            <a:extLst>
              <a:ext uri="{FF2B5EF4-FFF2-40B4-BE49-F238E27FC236}">
                <a16:creationId xmlns:a16="http://schemas.microsoft.com/office/drawing/2014/main" id="{4341A6BA-3849-4545-801E-ED8EFF47185B}"/>
              </a:ext>
            </a:extLst>
          </p:cNvPr>
          <p:cNvSpPr txBox="1">
            <a:spLocks/>
          </p:cNvSpPr>
          <p:nvPr/>
        </p:nvSpPr>
        <p:spPr>
          <a:xfrm>
            <a:off x="6291540" y="2391104"/>
            <a:ext cx="2728416" cy="599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aleway"/>
              <a:buChar char="◎"/>
              <a:defRPr sz="28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Char char="●"/>
              <a:defRPr sz="18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Char char="○"/>
              <a:defRPr sz="18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Char char="■"/>
              <a:defRPr sz="18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Char char="●"/>
              <a:defRPr sz="18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Char char="○"/>
              <a:defRPr sz="18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Char char="■"/>
              <a:defRPr sz="18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50800" indent="0">
              <a:buClr>
                <a:schemeClr val="tx1">
                  <a:lumMod val="65000"/>
                  <a:lumOff val="35000"/>
                </a:schemeClr>
              </a:buClr>
              <a:buNone/>
            </a:pP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Result</a:t>
            </a:r>
          </a:p>
        </p:txBody>
      </p:sp>
    </p:spTree>
    <p:extLst>
      <p:ext uri="{BB962C8B-B14F-4D97-AF65-F5344CB8AC3E}">
        <p14:creationId xmlns:p14="http://schemas.microsoft.com/office/powerpoint/2010/main" val="14046663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39">
            <a:extLst>
              <a:ext uri="{FF2B5EF4-FFF2-40B4-BE49-F238E27FC236}">
                <a16:creationId xmlns:a16="http://schemas.microsoft.com/office/drawing/2014/main" id="{96380CF4-1EAC-4D0F-9ABA-FFB5D5927A8D}"/>
              </a:ext>
            </a:extLst>
          </p:cNvPr>
          <p:cNvSpPr txBox="1">
            <a:spLocks/>
          </p:cNvSpPr>
          <p:nvPr/>
        </p:nvSpPr>
        <p:spPr>
          <a:xfrm>
            <a:off x="700036" y="723494"/>
            <a:ext cx="6436488" cy="10961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Nixie One"/>
              <a:buNone/>
              <a:defRPr sz="3600" b="0" i="0" u="none" strike="noStrike" cap="none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Nixie One"/>
              <a:buNone/>
              <a:defRPr sz="3600" b="0" i="0" u="none" strike="noStrike" cap="none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Nixie One"/>
              <a:buNone/>
              <a:defRPr sz="3600" b="0" i="0" u="none" strike="noStrike" cap="none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Nixie One"/>
              <a:buNone/>
              <a:defRPr sz="3600" b="0" i="0" u="none" strike="noStrike" cap="none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Nixie One"/>
              <a:buNone/>
              <a:defRPr sz="3600" b="0" i="0" u="none" strike="noStrike" cap="none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Nixie One"/>
              <a:buNone/>
              <a:defRPr sz="3600" b="0" i="0" u="none" strike="noStrike" cap="none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Nixie One"/>
              <a:buNone/>
              <a:defRPr sz="3600" b="0" i="0" u="none" strike="noStrike" cap="none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Nixie One"/>
              <a:buNone/>
              <a:defRPr sz="3600" b="0" i="0" u="none" strike="noStrike" cap="none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Nixie One"/>
              <a:buNone/>
              <a:defRPr sz="3600" b="0" i="0" u="none" strike="noStrike" cap="none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r>
              <a:rPr lang="en-GB" sz="6000" b="1" dirty="0">
                <a:solidFill>
                  <a:schemeClr val="bg1"/>
                </a:solidFill>
                <a:highlight>
                  <a:srgbClr val="FFC409"/>
                </a:highlight>
              </a:rPr>
              <a:t>Video 4</a:t>
            </a:r>
          </a:p>
        </p:txBody>
      </p:sp>
      <p:sp>
        <p:nvSpPr>
          <p:cNvPr id="14" name="Shape 76">
            <a:extLst>
              <a:ext uri="{FF2B5EF4-FFF2-40B4-BE49-F238E27FC236}">
                <a16:creationId xmlns:a16="http://schemas.microsoft.com/office/drawing/2014/main" id="{0E121C0E-9CE6-48E7-82B0-ACE33E15588C}"/>
              </a:ext>
            </a:extLst>
          </p:cNvPr>
          <p:cNvSpPr txBox="1">
            <a:spLocks/>
          </p:cNvSpPr>
          <p:nvPr/>
        </p:nvSpPr>
        <p:spPr>
          <a:xfrm>
            <a:off x="700036" y="2204041"/>
            <a:ext cx="7214254" cy="4068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aleway"/>
              <a:buChar char="◎"/>
              <a:defRPr sz="28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Char char="●"/>
              <a:defRPr sz="18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Char char="○"/>
              <a:defRPr sz="18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Char char="■"/>
              <a:defRPr sz="18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Char char="●"/>
              <a:defRPr sz="18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Char char="○"/>
              <a:defRPr sz="18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Char char="■"/>
              <a:defRPr sz="18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</a:pPr>
            <a:endParaRPr lang="en-GB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DC4FBDA-85D2-404F-8F52-172BC2780A28}"/>
              </a:ext>
            </a:extLst>
          </p:cNvPr>
          <p:cNvSpPr/>
          <p:nvPr/>
        </p:nvSpPr>
        <p:spPr>
          <a:xfrm>
            <a:off x="1" y="0"/>
            <a:ext cx="157654" cy="6858000"/>
          </a:xfrm>
          <a:prstGeom prst="rect">
            <a:avLst/>
          </a:prstGeom>
          <a:solidFill>
            <a:srgbClr val="FFC409"/>
          </a:solidFill>
          <a:ln>
            <a:solidFill>
              <a:srgbClr val="FFC4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dirty="0"/>
          </a:p>
        </p:txBody>
      </p:sp>
      <p:pic>
        <p:nvPicPr>
          <p:cNvPr id="13" name="Picture 12" descr="A picture containing animal, invertebrate&#10;&#10;Description generated with high confidence">
            <a:extLst>
              <a:ext uri="{FF2B5EF4-FFF2-40B4-BE49-F238E27FC236}">
                <a16:creationId xmlns:a16="http://schemas.microsoft.com/office/drawing/2014/main" id="{E7D17D3C-9FE9-4210-B040-E7FBCDA01C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642" r="25513"/>
          <a:stretch/>
        </p:blipFill>
        <p:spPr>
          <a:xfrm>
            <a:off x="504496" y="3216866"/>
            <a:ext cx="5591504" cy="2645246"/>
          </a:xfrm>
          <a:prstGeom prst="rect">
            <a:avLst/>
          </a:prstGeom>
        </p:spPr>
      </p:pic>
      <p:pic>
        <p:nvPicPr>
          <p:cNvPr id="16" name="Picture 15" descr="A picture containing animal&#10;&#10;Description generated with high confidence">
            <a:extLst>
              <a:ext uri="{FF2B5EF4-FFF2-40B4-BE49-F238E27FC236}">
                <a16:creationId xmlns:a16="http://schemas.microsoft.com/office/drawing/2014/main" id="{E96566A1-41A9-4101-B285-F274EAF502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207" r="25949"/>
          <a:stretch/>
        </p:blipFill>
        <p:spPr>
          <a:xfrm>
            <a:off x="6291536" y="3206150"/>
            <a:ext cx="5597027" cy="2647859"/>
          </a:xfrm>
          <a:prstGeom prst="rect">
            <a:avLst/>
          </a:prstGeom>
        </p:spPr>
      </p:pic>
      <p:sp>
        <p:nvSpPr>
          <p:cNvPr id="17" name="Shape 76">
            <a:extLst>
              <a:ext uri="{FF2B5EF4-FFF2-40B4-BE49-F238E27FC236}">
                <a16:creationId xmlns:a16="http://schemas.microsoft.com/office/drawing/2014/main" id="{B9C6DD2C-2DAF-4548-835B-92FE52B7677E}"/>
              </a:ext>
            </a:extLst>
          </p:cNvPr>
          <p:cNvSpPr txBox="1">
            <a:spLocks/>
          </p:cNvSpPr>
          <p:nvPr/>
        </p:nvSpPr>
        <p:spPr>
          <a:xfrm>
            <a:off x="504496" y="2391104"/>
            <a:ext cx="2728416" cy="599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aleway"/>
              <a:buChar char="◎"/>
              <a:defRPr sz="28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Char char="●"/>
              <a:defRPr sz="18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Char char="○"/>
              <a:defRPr sz="18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Char char="■"/>
              <a:defRPr sz="18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Char char="●"/>
              <a:defRPr sz="18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Char char="○"/>
              <a:defRPr sz="18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Char char="■"/>
              <a:defRPr sz="18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50800" indent="0">
              <a:buClr>
                <a:schemeClr val="tx1">
                  <a:lumMod val="65000"/>
                  <a:lumOff val="35000"/>
                </a:schemeClr>
              </a:buClr>
              <a:buNone/>
            </a:pP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Ground truth</a:t>
            </a:r>
          </a:p>
        </p:txBody>
      </p:sp>
      <p:sp>
        <p:nvSpPr>
          <p:cNvPr id="18" name="Shape 76">
            <a:extLst>
              <a:ext uri="{FF2B5EF4-FFF2-40B4-BE49-F238E27FC236}">
                <a16:creationId xmlns:a16="http://schemas.microsoft.com/office/drawing/2014/main" id="{305A7342-1109-4B3E-A1D6-668DCB697F87}"/>
              </a:ext>
            </a:extLst>
          </p:cNvPr>
          <p:cNvSpPr txBox="1">
            <a:spLocks/>
          </p:cNvSpPr>
          <p:nvPr/>
        </p:nvSpPr>
        <p:spPr>
          <a:xfrm>
            <a:off x="6291540" y="2391104"/>
            <a:ext cx="2728416" cy="599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aleway"/>
              <a:buChar char="◎"/>
              <a:defRPr sz="28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Char char="●"/>
              <a:defRPr sz="18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Char char="○"/>
              <a:defRPr sz="18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Char char="■"/>
              <a:defRPr sz="18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Char char="●"/>
              <a:defRPr sz="18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Char char="○"/>
              <a:defRPr sz="18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Char char="■"/>
              <a:defRPr sz="18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50800" indent="0">
              <a:buClr>
                <a:schemeClr val="tx1">
                  <a:lumMod val="65000"/>
                  <a:lumOff val="35000"/>
                </a:schemeClr>
              </a:buClr>
              <a:buNone/>
            </a:pP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Result</a:t>
            </a:r>
          </a:p>
        </p:txBody>
      </p:sp>
    </p:spTree>
    <p:extLst>
      <p:ext uri="{BB962C8B-B14F-4D97-AF65-F5344CB8AC3E}">
        <p14:creationId xmlns:p14="http://schemas.microsoft.com/office/powerpoint/2010/main" val="28659017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D02E5A-837D-48D9-BBBB-4D3D670E4F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061C2D-8025-48CA-89F0-E684D1A1B1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F526B-C310-4E47-9178-1EB24805F2A0}" type="slidenum">
              <a:rPr lang="pt-PT" smtClean="0"/>
              <a:t>25</a:t>
            </a:fld>
            <a:endParaRPr lang="pt-PT"/>
          </a:p>
        </p:txBody>
      </p:sp>
      <p:sp>
        <p:nvSpPr>
          <p:cNvPr id="5" name="Retângulo 3">
            <a:extLst>
              <a:ext uri="{FF2B5EF4-FFF2-40B4-BE49-F238E27FC236}">
                <a16:creationId xmlns:a16="http://schemas.microsoft.com/office/drawing/2014/main" id="{481A5CB5-D1C2-4542-82C8-A45A768A70E6}"/>
              </a:ext>
            </a:extLst>
          </p:cNvPr>
          <p:cNvSpPr/>
          <p:nvPr/>
        </p:nvSpPr>
        <p:spPr>
          <a:xfrm>
            <a:off x="0" y="0"/>
            <a:ext cx="12192000" cy="3120092"/>
          </a:xfrm>
          <a:prstGeom prst="rect">
            <a:avLst/>
          </a:prstGeom>
          <a:solidFill>
            <a:srgbClr val="FFC4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6" name="Shape 39">
            <a:extLst>
              <a:ext uri="{FF2B5EF4-FFF2-40B4-BE49-F238E27FC236}">
                <a16:creationId xmlns:a16="http://schemas.microsoft.com/office/drawing/2014/main" id="{826903AA-287A-494B-A6A0-EE7B1045BCD3}"/>
              </a:ext>
            </a:extLst>
          </p:cNvPr>
          <p:cNvSpPr txBox="1">
            <a:spLocks/>
          </p:cNvSpPr>
          <p:nvPr/>
        </p:nvSpPr>
        <p:spPr>
          <a:xfrm>
            <a:off x="3125872" y="1608195"/>
            <a:ext cx="5940256" cy="1661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Nixie One"/>
              <a:buNone/>
              <a:defRPr sz="3600" b="0" i="0" u="none" strike="noStrike" cap="none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Nixie One"/>
              <a:buNone/>
              <a:defRPr sz="3600" b="0" i="0" u="none" strike="noStrike" cap="none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Nixie One"/>
              <a:buNone/>
              <a:defRPr sz="3600" b="0" i="0" u="none" strike="noStrike" cap="none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Nixie One"/>
              <a:buNone/>
              <a:defRPr sz="3600" b="0" i="0" u="none" strike="noStrike" cap="none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Nixie One"/>
              <a:buNone/>
              <a:defRPr sz="3600" b="0" i="0" u="none" strike="noStrike" cap="none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Nixie One"/>
              <a:buNone/>
              <a:defRPr sz="3600" b="0" i="0" u="none" strike="noStrike" cap="none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Nixie One"/>
              <a:buNone/>
              <a:defRPr sz="3600" b="0" i="0" u="none" strike="noStrike" cap="none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Nixie One"/>
              <a:buNone/>
              <a:defRPr sz="3600" b="0" i="0" u="none" strike="noStrike" cap="none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Nixie One"/>
              <a:buNone/>
              <a:defRPr sz="3600" b="0" i="0" u="none" strike="noStrike" cap="none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r>
              <a:rPr lang="en-GB" sz="11500" b="1" dirty="0">
                <a:solidFill>
                  <a:schemeClr val="bg1"/>
                </a:solidFill>
              </a:rPr>
              <a:t>Thanks!! </a:t>
            </a:r>
          </a:p>
        </p:txBody>
      </p:sp>
      <p:sp>
        <p:nvSpPr>
          <p:cNvPr id="7" name="Shape 76">
            <a:extLst>
              <a:ext uri="{FF2B5EF4-FFF2-40B4-BE49-F238E27FC236}">
                <a16:creationId xmlns:a16="http://schemas.microsoft.com/office/drawing/2014/main" id="{06F1F641-4C99-4CCA-8F5B-E0323DDBC555}"/>
              </a:ext>
            </a:extLst>
          </p:cNvPr>
          <p:cNvSpPr txBox="1">
            <a:spLocks/>
          </p:cNvSpPr>
          <p:nvPr/>
        </p:nvSpPr>
        <p:spPr>
          <a:xfrm>
            <a:off x="3988676" y="3587957"/>
            <a:ext cx="4214648" cy="9464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aleway"/>
              <a:buChar char="◎"/>
              <a:defRPr sz="28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Char char="●"/>
              <a:defRPr sz="18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Char char="○"/>
              <a:defRPr sz="18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Char char="■"/>
              <a:defRPr sz="18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Char char="●"/>
              <a:defRPr sz="18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Char char="○"/>
              <a:defRPr sz="18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Char char="■"/>
              <a:defRPr sz="18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50800" indent="0"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None/>
            </a:pPr>
            <a:r>
              <a:rPr lang="en-GB" sz="4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Any questions?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107394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&#10;&#10;Description generated with very high confidence">
            <a:extLst>
              <a:ext uri="{FF2B5EF4-FFF2-40B4-BE49-F238E27FC236}">
                <a16:creationId xmlns:a16="http://schemas.microsoft.com/office/drawing/2014/main" id="{A0D6B4BA-DDA2-468D-AFB6-96AAF97010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0"/>
            <a:ext cx="12192000" cy="3048000"/>
          </a:xfrm>
          <a:prstGeom prst="rect">
            <a:avLst/>
          </a:prstGeom>
        </p:spPr>
      </p:pic>
      <p:sp>
        <p:nvSpPr>
          <p:cNvPr id="6" name="Shape 76">
            <a:extLst>
              <a:ext uri="{FF2B5EF4-FFF2-40B4-BE49-F238E27FC236}">
                <a16:creationId xmlns:a16="http://schemas.microsoft.com/office/drawing/2014/main" id="{102D05C9-C525-480A-8E3F-3C2E977D962E}"/>
              </a:ext>
            </a:extLst>
          </p:cNvPr>
          <p:cNvSpPr txBox="1">
            <a:spLocks/>
          </p:cNvSpPr>
          <p:nvPr/>
        </p:nvSpPr>
        <p:spPr>
          <a:xfrm>
            <a:off x="609599" y="1923393"/>
            <a:ext cx="11238689" cy="1886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aleway"/>
              <a:buChar char="◎"/>
              <a:defRPr sz="28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Char char="●"/>
              <a:defRPr sz="18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Char char="○"/>
              <a:defRPr sz="18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Char char="■"/>
              <a:defRPr sz="18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Char char="●"/>
              <a:defRPr sz="18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Char char="○"/>
              <a:defRPr sz="18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Char char="■"/>
              <a:defRPr sz="18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</a:pPr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Four 30 seconds videos of a soccer game on a public sports arena</a:t>
            </a:r>
          </a:p>
          <a:p>
            <a:pPr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</a:pPr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Videos from 3 cameras stitched together</a:t>
            </a:r>
          </a:p>
          <a:p>
            <a:pPr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</a:pPr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Challenge: unpredictable and erratic motion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endParaRPr lang="en-GB" dirty="0"/>
          </a:p>
        </p:txBody>
      </p:sp>
      <p:sp>
        <p:nvSpPr>
          <p:cNvPr id="7" name="Shape 39">
            <a:extLst>
              <a:ext uri="{FF2B5EF4-FFF2-40B4-BE49-F238E27FC236}">
                <a16:creationId xmlns:a16="http://schemas.microsoft.com/office/drawing/2014/main" id="{DB783348-FF2A-4A13-93C8-3B7339475A2C}"/>
              </a:ext>
            </a:extLst>
          </p:cNvPr>
          <p:cNvSpPr txBox="1">
            <a:spLocks/>
          </p:cNvSpPr>
          <p:nvPr/>
        </p:nvSpPr>
        <p:spPr>
          <a:xfrm>
            <a:off x="700036" y="723494"/>
            <a:ext cx="6053846" cy="10961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Nixie One"/>
              <a:buNone/>
              <a:defRPr sz="3600" b="0" i="0" u="none" strike="noStrike" cap="none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Nixie One"/>
              <a:buNone/>
              <a:defRPr sz="3600" b="0" i="0" u="none" strike="noStrike" cap="none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Nixie One"/>
              <a:buNone/>
              <a:defRPr sz="3600" b="0" i="0" u="none" strike="noStrike" cap="none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Nixie One"/>
              <a:buNone/>
              <a:defRPr sz="3600" b="0" i="0" u="none" strike="noStrike" cap="none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Nixie One"/>
              <a:buNone/>
              <a:defRPr sz="3600" b="0" i="0" u="none" strike="noStrike" cap="none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Nixie One"/>
              <a:buNone/>
              <a:defRPr sz="3600" b="0" i="0" u="none" strike="noStrike" cap="none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Nixie One"/>
              <a:buNone/>
              <a:defRPr sz="3600" b="0" i="0" u="none" strike="noStrike" cap="none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Nixie One"/>
              <a:buNone/>
              <a:defRPr sz="3600" b="0" i="0" u="none" strike="noStrike" cap="none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Nixie One"/>
              <a:buNone/>
              <a:defRPr sz="3600" b="0" i="0" u="none" strike="noStrike" cap="none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r>
              <a:rPr lang="en-GB" sz="6000" b="1" dirty="0">
                <a:solidFill>
                  <a:schemeClr val="bg1"/>
                </a:solidFill>
                <a:highlight>
                  <a:srgbClr val="FFC409"/>
                </a:highlight>
              </a:rPr>
              <a:t>Data set</a:t>
            </a:r>
          </a:p>
        </p:txBody>
      </p:sp>
    </p:spTree>
    <p:extLst>
      <p:ext uri="{BB962C8B-B14F-4D97-AF65-F5344CB8AC3E}">
        <p14:creationId xmlns:p14="http://schemas.microsoft.com/office/powerpoint/2010/main" val="4575037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B1AC0A9-25D0-45FB-84D7-A3D3E3BE48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086" t="63602" r="45344" b="9195"/>
          <a:stretch/>
        </p:blipFill>
        <p:spPr>
          <a:xfrm>
            <a:off x="8107146" y="4773225"/>
            <a:ext cx="4084854" cy="204467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FC09614-9E16-4821-9BE2-B19472754C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604" t="7510" r="26896" b="64605"/>
          <a:stretch/>
        </p:blipFill>
        <p:spPr>
          <a:xfrm>
            <a:off x="0" y="4773225"/>
            <a:ext cx="8366234" cy="2099607"/>
          </a:xfrm>
          <a:prstGeom prst="rect">
            <a:avLst/>
          </a:prstGeom>
        </p:spPr>
      </p:pic>
      <p:sp>
        <p:nvSpPr>
          <p:cNvPr id="7" name="Shape 76">
            <a:extLst>
              <a:ext uri="{FF2B5EF4-FFF2-40B4-BE49-F238E27FC236}">
                <a16:creationId xmlns:a16="http://schemas.microsoft.com/office/drawing/2014/main" id="{0C9F7A45-856A-4AFB-B9DF-182235EA14A9}"/>
              </a:ext>
            </a:extLst>
          </p:cNvPr>
          <p:cNvSpPr txBox="1">
            <a:spLocks/>
          </p:cNvSpPr>
          <p:nvPr/>
        </p:nvSpPr>
        <p:spPr>
          <a:xfrm>
            <a:off x="609599" y="2007475"/>
            <a:ext cx="11238689" cy="1912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aleway"/>
              <a:buChar char="◎"/>
              <a:defRPr sz="28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Char char="●"/>
              <a:defRPr sz="18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Char char="○"/>
              <a:defRPr sz="18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Char char="■"/>
              <a:defRPr sz="18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Char char="●"/>
              <a:defRPr sz="18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Char char="○"/>
              <a:defRPr sz="18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Char char="■"/>
              <a:defRPr sz="18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</a:pPr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To find peoples’ locations in the court a mapping is done from video coordinates to court/world coordinates</a:t>
            </a:r>
          </a:p>
          <a:p>
            <a:pPr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</a:pPr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 </a:t>
            </a:r>
            <a:r>
              <a:rPr lang="en-GB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homography</a:t>
            </a:r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matrix is calculated from the points in the images</a:t>
            </a:r>
          </a:p>
        </p:txBody>
      </p:sp>
      <p:sp>
        <p:nvSpPr>
          <p:cNvPr id="8" name="Shape 39">
            <a:extLst>
              <a:ext uri="{FF2B5EF4-FFF2-40B4-BE49-F238E27FC236}">
                <a16:creationId xmlns:a16="http://schemas.microsoft.com/office/drawing/2014/main" id="{A01006AA-B011-4E54-91C9-C7550EB80B09}"/>
              </a:ext>
            </a:extLst>
          </p:cNvPr>
          <p:cNvSpPr txBox="1">
            <a:spLocks/>
          </p:cNvSpPr>
          <p:nvPr/>
        </p:nvSpPr>
        <p:spPr>
          <a:xfrm>
            <a:off x="700036" y="723494"/>
            <a:ext cx="6053846" cy="10961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Nixie One"/>
              <a:buNone/>
              <a:defRPr sz="3600" b="0" i="0" u="none" strike="noStrike" cap="none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Nixie One"/>
              <a:buNone/>
              <a:defRPr sz="3600" b="0" i="0" u="none" strike="noStrike" cap="none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Nixie One"/>
              <a:buNone/>
              <a:defRPr sz="3600" b="0" i="0" u="none" strike="noStrike" cap="none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Nixie One"/>
              <a:buNone/>
              <a:defRPr sz="3600" b="0" i="0" u="none" strike="noStrike" cap="none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Nixie One"/>
              <a:buNone/>
              <a:defRPr sz="3600" b="0" i="0" u="none" strike="noStrike" cap="none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Nixie One"/>
              <a:buNone/>
              <a:defRPr sz="3600" b="0" i="0" u="none" strike="noStrike" cap="none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Nixie One"/>
              <a:buNone/>
              <a:defRPr sz="3600" b="0" i="0" u="none" strike="noStrike" cap="none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Nixie One"/>
              <a:buNone/>
              <a:defRPr sz="3600" b="0" i="0" u="none" strike="noStrike" cap="none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Nixie One"/>
              <a:buNone/>
              <a:defRPr sz="3600" b="0" i="0" u="none" strike="noStrike" cap="none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r>
              <a:rPr lang="en-GB" sz="6000" b="1" dirty="0">
                <a:solidFill>
                  <a:schemeClr val="bg1"/>
                </a:solidFill>
                <a:highlight>
                  <a:srgbClr val="FFC409"/>
                </a:highlight>
              </a:rPr>
              <a:t>Initialization</a:t>
            </a:r>
          </a:p>
        </p:txBody>
      </p:sp>
    </p:spTree>
    <p:extLst>
      <p:ext uri="{BB962C8B-B14F-4D97-AF65-F5344CB8AC3E}">
        <p14:creationId xmlns:p14="http://schemas.microsoft.com/office/powerpoint/2010/main" val="7093463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3000" r="-6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2">
            <a:extLst>
              <a:ext uri="{FF2B5EF4-FFF2-40B4-BE49-F238E27FC236}">
                <a16:creationId xmlns:a16="http://schemas.microsoft.com/office/drawing/2014/main" id="{CC39A583-3817-4A0D-BECF-16D722217FAC}"/>
              </a:ext>
            </a:extLst>
          </p:cNvPr>
          <p:cNvSpPr/>
          <p:nvPr/>
        </p:nvSpPr>
        <p:spPr>
          <a:xfrm>
            <a:off x="4066163" y="0"/>
            <a:ext cx="3998068" cy="6858000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4" name="Shape 39">
            <a:extLst>
              <a:ext uri="{FF2B5EF4-FFF2-40B4-BE49-F238E27FC236}">
                <a16:creationId xmlns:a16="http://schemas.microsoft.com/office/drawing/2014/main" id="{93A8855B-F237-48B2-AFEF-54F589DB3A16}"/>
              </a:ext>
            </a:extLst>
          </p:cNvPr>
          <p:cNvSpPr txBox="1">
            <a:spLocks/>
          </p:cNvSpPr>
          <p:nvPr/>
        </p:nvSpPr>
        <p:spPr>
          <a:xfrm>
            <a:off x="3970505" y="2880909"/>
            <a:ext cx="4250987" cy="10961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Nixie One"/>
              <a:buNone/>
              <a:defRPr sz="3600" b="0" i="0" u="none" strike="noStrike" cap="none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Nixie One"/>
              <a:buNone/>
              <a:defRPr sz="3600" b="0" i="0" u="none" strike="noStrike" cap="none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Nixie One"/>
              <a:buNone/>
              <a:defRPr sz="3600" b="0" i="0" u="none" strike="noStrike" cap="none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Nixie One"/>
              <a:buNone/>
              <a:defRPr sz="3600" b="0" i="0" u="none" strike="noStrike" cap="none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Nixie One"/>
              <a:buNone/>
              <a:defRPr sz="3600" b="0" i="0" u="none" strike="noStrike" cap="none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Nixie One"/>
              <a:buNone/>
              <a:defRPr sz="3600" b="0" i="0" u="none" strike="noStrike" cap="none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Nixie One"/>
              <a:buNone/>
              <a:defRPr sz="3600" b="0" i="0" u="none" strike="noStrike" cap="none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Nixie One"/>
              <a:buNone/>
              <a:defRPr sz="3600" b="0" i="0" u="none" strike="noStrike" cap="none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Nixie One"/>
              <a:buNone/>
              <a:defRPr sz="3600" b="0" i="0" u="none" strike="noStrike" cap="none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r>
              <a:rPr lang="en-GB" sz="6600" b="1" dirty="0">
                <a:solidFill>
                  <a:schemeClr val="bg1"/>
                </a:solidFill>
                <a:highlight>
                  <a:srgbClr val="FFC409"/>
                </a:highlight>
              </a:rPr>
              <a:t>Detection</a:t>
            </a:r>
            <a:endParaRPr lang="en-GB" sz="6000" b="1" dirty="0">
              <a:solidFill>
                <a:schemeClr val="bg1"/>
              </a:solidFill>
              <a:highlight>
                <a:srgbClr val="FFC409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6613833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39">
            <a:extLst>
              <a:ext uri="{FF2B5EF4-FFF2-40B4-BE49-F238E27FC236}">
                <a16:creationId xmlns:a16="http://schemas.microsoft.com/office/drawing/2014/main" id="{E9D72BA6-7DC1-40C9-952B-7CB775695BE5}"/>
              </a:ext>
            </a:extLst>
          </p:cNvPr>
          <p:cNvSpPr txBox="1">
            <a:spLocks/>
          </p:cNvSpPr>
          <p:nvPr/>
        </p:nvSpPr>
        <p:spPr>
          <a:xfrm>
            <a:off x="700036" y="723494"/>
            <a:ext cx="6053846" cy="10961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Nixie One"/>
              <a:buNone/>
              <a:defRPr sz="3600" b="0" i="0" u="none" strike="noStrike" cap="none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Nixie One"/>
              <a:buNone/>
              <a:defRPr sz="3600" b="0" i="0" u="none" strike="noStrike" cap="none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Nixie One"/>
              <a:buNone/>
              <a:defRPr sz="3600" b="0" i="0" u="none" strike="noStrike" cap="none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Nixie One"/>
              <a:buNone/>
              <a:defRPr sz="3600" b="0" i="0" u="none" strike="noStrike" cap="none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Nixie One"/>
              <a:buNone/>
              <a:defRPr sz="3600" b="0" i="0" u="none" strike="noStrike" cap="none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Nixie One"/>
              <a:buNone/>
              <a:defRPr sz="3600" b="0" i="0" u="none" strike="noStrike" cap="none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Nixie One"/>
              <a:buNone/>
              <a:defRPr sz="3600" b="0" i="0" u="none" strike="noStrike" cap="none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Nixie One"/>
              <a:buNone/>
              <a:defRPr sz="3600" b="0" i="0" u="none" strike="noStrike" cap="none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Nixie One"/>
              <a:buNone/>
              <a:defRPr sz="3600" b="0" i="0" u="none" strike="noStrike" cap="none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r>
              <a:rPr lang="en-GB" sz="6000" b="1" dirty="0">
                <a:solidFill>
                  <a:schemeClr val="bg1"/>
                </a:solidFill>
                <a:highlight>
                  <a:srgbClr val="FFC409"/>
                </a:highlight>
              </a:rPr>
              <a:t>Segmentation</a:t>
            </a:r>
          </a:p>
        </p:txBody>
      </p:sp>
      <p:sp>
        <p:nvSpPr>
          <p:cNvPr id="6" name="Shape 76">
            <a:extLst>
              <a:ext uri="{FF2B5EF4-FFF2-40B4-BE49-F238E27FC236}">
                <a16:creationId xmlns:a16="http://schemas.microsoft.com/office/drawing/2014/main" id="{102D05C9-C525-480A-8E3F-3C2E977D962E}"/>
              </a:ext>
            </a:extLst>
          </p:cNvPr>
          <p:cNvSpPr txBox="1">
            <a:spLocks/>
          </p:cNvSpPr>
          <p:nvPr/>
        </p:nvSpPr>
        <p:spPr>
          <a:xfrm>
            <a:off x="700035" y="2172510"/>
            <a:ext cx="4092681" cy="1369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aleway"/>
              <a:buChar char="◎"/>
              <a:defRPr sz="28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Char char="●"/>
              <a:defRPr sz="18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Char char="○"/>
              <a:defRPr sz="18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Char char="■"/>
              <a:defRPr sz="18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Char char="●"/>
              <a:defRPr sz="18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Char char="○"/>
              <a:defRPr sz="18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Char char="■"/>
              <a:defRPr sz="18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</a:pPr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Thresholding</a:t>
            </a:r>
          </a:p>
          <a:p>
            <a:pPr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</a:pPr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Dilation and erosion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endParaRPr lang="en-GB" dirty="0"/>
          </a:p>
        </p:txBody>
      </p:sp>
      <p:pic>
        <p:nvPicPr>
          <p:cNvPr id="7" name="Picture 6" descr="A picture containing text&#10;&#10;Description generated with high confidence">
            <a:extLst>
              <a:ext uri="{FF2B5EF4-FFF2-40B4-BE49-F238E27FC236}">
                <a16:creationId xmlns:a16="http://schemas.microsoft.com/office/drawing/2014/main" id="{0FF9F4D5-0D8E-44C6-9E76-B931F0B96E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809999"/>
            <a:ext cx="12192001" cy="304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5989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gauge&#10;&#10;Description generated with high confidence">
            <a:extLst>
              <a:ext uri="{FF2B5EF4-FFF2-40B4-BE49-F238E27FC236}">
                <a16:creationId xmlns:a16="http://schemas.microsoft.com/office/drawing/2014/main" id="{B114DDC5-F7FB-4391-8D29-4E1873E5E0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09999"/>
            <a:ext cx="12192000" cy="3048001"/>
          </a:xfrm>
          <a:prstGeom prst="rect">
            <a:avLst/>
          </a:prstGeom>
        </p:spPr>
      </p:pic>
      <p:sp>
        <p:nvSpPr>
          <p:cNvPr id="9" name="Shape 39">
            <a:extLst>
              <a:ext uri="{FF2B5EF4-FFF2-40B4-BE49-F238E27FC236}">
                <a16:creationId xmlns:a16="http://schemas.microsoft.com/office/drawing/2014/main" id="{96380CF4-1EAC-4D0F-9ABA-FFB5D5927A8D}"/>
              </a:ext>
            </a:extLst>
          </p:cNvPr>
          <p:cNvSpPr txBox="1">
            <a:spLocks/>
          </p:cNvSpPr>
          <p:nvPr/>
        </p:nvSpPr>
        <p:spPr>
          <a:xfrm>
            <a:off x="700036" y="723494"/>
            <a:ext cx="6053846" cy="10961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Nixie One"/>
              <a:buNone/>
              <a:defRPr sz="3600" b="0" i="0" u="none" strike="noStrike" cap="none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Nixie One"/>
              <a:buNone/>
              <a:defRPr sz="3600" b="0" i="0" u="none" strike="noStrike" cap="none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Nixie One"/>
              <a:buNone/>
              <a:defRPr sz="3600" b="0" i="0" u="none" strike="noStrike" cap="none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Nixie One"/>
              <a:buNone/>
              <a:defRPr sz="3600" b="0" i="0" u="none" strike="noStrike" cap="none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Nixie One"/>
              <a:buNone/>
              <a:defRPr sz="3600" b="0" i="0" u="none" strike="noStrike" cap="none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Nixie One"/>
              <a:buNone/>
              <a:defRPr sz="3600" b="0" i="0" u="none" strike="noStrike" cap="none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Nixie One"/>
              <a:buNone/>
              <a:defRPr sz="3600" b="0" i="0" u="none" strike="noStrike" cap="none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Nixie One"/>
              <a:buNone/>
              <a:defRPr sz="3600" b="0" i="0" u="none" strike="noStrike" cap="none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Nixie One"/>
              <a:buNone/>
              <a:defRPr sz="3600" b="0" i="0" u="none" strike="noStrike" cap="none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r>
              <a:rPr lang="en-GB" sz="6000" b="1" dirty="0">
                <a:solidFill>
                  <a:schemeClr val="bg1"/>
                </a:solidFill>
                <a:highlight>
                  <a:srgbClr val="FFC409"/>
                </a:highlight>
              </a:rPr>
              <a:t>Segmentation</a:t>
            </a:r>
          </a:p>
        </p:txBody>
      </p:sp>
      <p:sp>
        <p:nvSpPr>
          <p:cNvPr id="11" name="Shape 76">
            <a:extLst>
              <a:ext uri="{FF2B5EF4-FFF2-40B4-BE49-F238E27FC236}">
                <a16:creationId xmlns:a16="http://schemas.microsoft.com/office/drawing/2014/main" id="{80CE46D9-B45F-482A-AF0D-E65B9DFE43D2}"/>
              </a:ext>
            </a:extLst>
          </p:cNvPr>
          <p:cNvSpPr txBox="1">
            <a:spLocks/>
          </p:cNvSpPr>
          <p:nvPr/>
        </p:nvSpPr>
        <p:spPr>
          <a:xfrm>
            <a:off x="700035" y="2172510"/>
            <a:ext cx="4092681" cy="1369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aleway"/>
              <a:buChar char="◎"/>
              <a:defRPr sz="28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Char char="●"/>
              <a:defRPr sz="18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Char char="○"/>
              <a:defRPr sz="18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Char char="■"/>
              <a:defRPr sz="18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Char char="●"/>
              <a:defRPr sz="18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Char char="○"/>
              <a:defRPr sz="18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Char char="■"/>
              <a:defRPr sz="18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</a:pPr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Thresholding</a:t>
            </a:r>
          </a:p>
          <a:p>
            <a:pPr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</a:pPr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Dilation and erosion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353625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39">
            <a:extLst>
              <a:ext uri="{FF2B5EF4-FFF2-40B4-BE49-F238E27FC236}">
                <a16:creationId xmlns:a16="http://schemas.microsoft.com/office/drawing/2014/main" id="{96380CF4-1EAC-4D0F-9ABA-FFB5D5927A8D}"/>
              </a:ext>
            </a:extLst>
          </p:cNvPr>
          <p:cNvSpPr txBox="1">
            <a:spLocks/>
          </p:cNvSpPr>
          <p:nvPr/>
        </p:nvSpPr>
        <p:spPr>
          <a:xfrm>
            <a:off x="700036" y="723494"/>
            <a:ext cx="6615164" cy="10961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Nixie One"/>
              <a:buNone/>
              <a:defRPr sz="3600" b="0" i="0" u="none" strike="noStrike" cap="none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Nixie One"/>
              <a:buNone/>
              <a:defRPr sz="3600" b="0" i="0" u="none" strike="noStrike" cap="none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Nixie One"/>
              <a:buNone/>
              <a:defRPr sz="3600" b="0" i="0" u="none" strike="noStrike" cap="none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Nixie One"/>
              <a:buNone/>
              <a:defRPr sz="3600" b="0" i="0" u="none" strike="noStrike" cap="none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Nixie One"/>
              <a:buNone/>
              <a:defRPr sz="3600" b="0" i="0" u="none" strike="noStrike" cap="none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Nixie One"/>
              <a:buNone/>
              <a:defRPr sz="3600" b="0" i="0" u="none" strike="noStrike" cap="none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Nixie One"/>
              <a:buNone/>
              <a:defRPr sz="3600" b="0" i="0" u="none" strike="noStrike" cap="none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Nixie One"/>
              <a:buNone/>
              <a:defRPr sz="3600" b="0" i="0" u="none" strike="noStrike" cap="none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Nixie One"/>
              <a:buNone/>
              <a:defRPr sz="3600" b="0" i="0" u="none" strike="noStrike" cap="none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r>
              <a:rPr lang="en-GB" sz="6000" b="1" dirty="0">
                <a:solidFill>
                  <a:schemeClr val="bg1"/>
                </a:solidFill>
                <a:highlight>
                  <a:srgbClr val="FFC409"/>
                </a:highlight>
              </a:rPr>
              <a:t>Detect contours</a:t>
            </a:r>
          </a:p>
        </p:txBody>
      </p:sp>
      <p:pic>
        <p:nvPicPr>
          <p:cNvPr id="5" name="Content Placeholder 8">
            <a:extLst>
              <a:ext uri="{FF2B5EF4-FFF2-40B4-BE49-F238E27FC236}">
                <a16:creationId xmlns:a16="http://schemas.microsoft.com/office/drawing/2014/main" id="{5046FB09-A799-4326-82E4-AF00DFE219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33169"/>
            <a:ext cx="12192000" cy="3048000"/>
          </a:xfrm>
        </p:spPr>
      </p:pic>
    </p:spTree>
    <p:extLst>
      <p:ext uri="{BB962C8B-B14F-4D97-AF65-F5344CB8AC3E}">
        <p14:creationId xmlns:p14="http://schemas.microsoft.com/office/powerpoint/2010/main" val="4856197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39">
            <a:extLst>
              <a:ext uri="{FF2B5EF4-FFF2-40B4-BE49-F238E27FC236}">
                <a16:creationId xmlns:a16="http://schemas.microsoft.com/office/drawing/2014/main" id="{96380CF4-1EAC-4D0F-9ABA-FFB5D5927A8D}"/>
              </a:ext>
            </a:extLst>
          </p:cNvPr>
          <p:cNvSpPr txBox="1">
            <a:spLocks/>
          </p:cNvSpPr>
          <p:nvPr/>
        </p:nvSpPr>
        <p:spPr>
          <a:xfrm>
            <a:off x="700036" y="723494"/>
            <a:ext cx="6053846" cy="10961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Nixie One"/>
              <a:buNone/>
              <a:defRPr sz="3600" b="0" i="0" u="none" strike="noStrike" cap="none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Nixie One"/>
              <a:buNone/>
              <a:defRPr sz="3600" b="0" i="0" u="none" strike="noStrike" cap="none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Nixie One"/>
              <a:buNone/>
              <a:defRPr sz="3600" b="0" i="0" u="none" strike="noStrike" cap="none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Nixie One"/>
              <a:buNone/>
              <a:defRPr sz="3600" b="0" i="0" u="none" strike="noStrike" cap="none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Nixie One"/>
              <a:buNone/>
              <a:defRPr sz="3600" b="0" i="0" u="none" strike="noStrike" cap="none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Nixie One"/>
              <a:buNone/>
              <a:defRPr sz="3600" b="0" i="0" u="none" strike="noStrike" cap="none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Nixie One"/>
              <a:buNone/>
              <a:defRPr sz="3600" b="0" i="0" u="none" strike="noStrike" cap="none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Nixie One"/>
              <a:buNone/>
              <a:defRPr sz="3600" b="0" i="0" u="none" strike="noStrike" cap="none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Nixie One"/>
              <a:buNone/>
              <a:defRPr sz="3600" b="0" i="0" u="none" strike="noStrike" cap="none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r>
              <a:rPr lang="en-GB" sz="6000" b="1" dirty="0">
                <a:solidFill>
                  <a:schemeClr val="bg1"/>
                </a:solidFill>
                <a:highlight>
                  <a:srgbClr val="FFC409"/>
                </a:highlight>
              </a:rPr>
              <a:t>Challenges</a:t>
            </a:r>
          </a:p>
        </p:txBody>
      </p:sp>
      <p:sp>
        <p:nvSpPr>
          <p:cNvPr id="14" name="Shape 76">
            <a:extLst>
              <a:ext uri="{FF2B5EF4-FFF2-40B4-BE49-F238E27FC236}">
                <a16:creationId xmlns:a16="http://schemas.microsoft.com/office/drawing/2014/main" id="{0E121C0E-9CE6-48E7-82B0-ACE33E15588C}"/>
              </a:ext>
            </a:extLst>
          </p:cNvPr>
          <p:cNvSpPr txBox="1">
            <a:spLocks/>
          </p:cNvSpPr>
          <p:nvPr/>
        </p:nvSpPr>
        <p:spPr>
          <a:xfrm>
            <a:off x="1000623" y="2183022"/>
            <a:ext cx="2726336" cy="875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aleway"/>
              <a:buChar char="◎"/>
              <a:defRPr sz="28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Char char="●"/>
              <a:defRPr sz="18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Char char="○"/>
              <a:defRPr sz="18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Char char="■"/>
              <a:defRPr sz="18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Char char="●"/>
              <a:defRPr sz="18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Char char="○"/>
              <a:defRPr sz="18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Char char="■"/>
              <a:defRPr sz="18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>
              <a:lnSpc>
                <a:spcPct val="150000"/>
              </a:lnSpc>
              <a:buClr>
                <a:schemeClr val="tx1">
                  <a:lumMod val="65000"/>
                  <a:lumOff val="35000"/>
                </a:schemeClr>
              </a:buClr>
            </a:pPr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Connect blobs</a:t>
            </a:r>
            <a:endParaRPr lang="en-GB" dirty="0"/>
          </a:p>
        </p:txBody>
      </p:sp>
      <p:sp>
        <p:nvSpPr>
          <p:cNvPr id="15" name="Shape 76">
            <a:extLst>
              <a:ext uri="{FF2B5EF4-FFF2-40B4-BE49-F238E27FC236}">
                <a16:creationId xmlns:a16="http://schemas.microsoft.com/office/drawing/2014/main" id="{1DF32951-EFCB-4C1E-9B7B-50ED8490D3E9}"/>
              </a:ext>
            </a:extLst>
          </p:cNvPr>
          <p:cNvSpPr txBox="1">
            <a:spLocks/>
          </p:cNvSpPr>
          <p:nvPr/>
        </p:nvSpPr>
        <p:spPr>
          <a:xfrm>
            <a:off x="4675024" y="2172511"/>
            <a:ext cx="2841951" cy="875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aleway"/>
              <a:buChar char="◎"/>
              <a:defRPr sz="28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Char char="●"/>
              <a:defRPr sz="18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Char char="○"/>
              <a:defRPr sz="18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Char char="■"/>
              <a:defRPr sz="18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Char char="●"/>
              <a:defRPr sz="18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Char char="○"/>
              <a:defRPr sz="18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Char char="■"/>
              <a:defRPr sz="18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>
              <a:lnSpc>
                <a:spcPct val="150000"/>
              </a:lnSpc>
              <a:buClr>
                <a:schemeClr val="tx1">
                  <a:lumMod val="65000"/>
                  <a:lumOff val="35000"/>
                </a:schemeClr>
              </a:buClr>
            </a:pPr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Split tall blobs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endParaRPr lang="en-GB" dirty="0"/>
          </a:p>
        </p:txBody>
      </p:sp>
      <p:sp>
        <p:nvSpPr>
          <p:cNvPr id="16" name="Shape 76">
            <a:extLst>
              <a:ext uri="{FF2B5EF4-FFF2-40B4-BE49-F238E27FC236}">
                <a16:creationId xmlns:a16="http://schemas.microsoft.com/office/drawing/2014/main" id="{7488F8E0-EEFB-4DE3-8537-743F1E282875}"/>
              </a:ext>
            </a:extLst>
          </p:cNvPr>
          <p:cNvSpPr txBox="1">
            <a:spLocks/>
          </p:cNvSpPr>
          <p:nvPr/>
        </p:nvSpPr>
        <p:spPr>
          <a:xfrm>
            <a:off x="8330138" y="2172511"/>
            <a:ext cx="3010524" cy="875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aleway"/>
              <a:buChar char="◎"/>
              <a:defRPr sz="28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Char char="●"/>
              <a:defRPr sz="18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Char char="○"/>
              <a:defRPr sz="18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Char char="■"/>
              <a:defRPr sz="18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Char char="●"/>
              <a:defRPr sz="18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Char char="○"/>
              <a:defRPr sz="18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Char char="■"/>
              <a:defRPr sz="18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>
              <a:lnSpc>
                <a:spcPct val="150000"/>
              </a:lnSpc>
              <a:buClr>
                <a:schemeClr val="tx1">
                  <a:lumMod val="65000"/>
                  <a:lumOff val="35000"/>
                </a:schemeClr>
              </a:buClr>
            </a:pPr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Split wide blobs</a:t>
            </a:r>
            <a:endParaRPr lang="en-GB" dirty="0"/>
          </a:p>
        </p:txBody>
      </p:sp>
      <p:pic>
        <p:nvPicPr>
          <p:cNvPr id="3" name="Picture 2" descr="A close up of a building&#10;&#10;Description generated with high confidence">
            <a:extLst>
              <a:ext uri="{FF2B5EF4-FFF2-40B4-BE49-F238E27FC236}">
                <a16:creationId xmlns:a16="http://schemas.microsoft.com/office/drawing/2014/main" id="{8126953B-4C23-4506-8DD7-B8F11C102A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3075" y="3230352"/>
            <a:ext cx="2262352" cy="3054175"/>
          </a:xfrm>
          <a:prstGeom prst="rect">
            <a:avLst/>
          </a:prstGeom>
        </p:spPr>
      </p:pic>
      <p:pic>
        <p:nvPicPr>
          <p:cNvPr id="21" name="Picture 20" descr="A close up of a light&#10;&#10;Description generated with high confidence">
            <a:extLst>
              <a:ext uri="{FF2B5EF4-FFF2-40B4-BE49-F238E27FC236}">
                <a16:creationId xmlns:a16="http://schemas.microsoft.com/office/drawing/2014/main" id="{3B965780-53D5-4615-B3E7-B2D3A77789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0881" y="3230351"/>
            <a:ext cx="2374095" cy="305417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27E62B5-F735-493F-AEDB-DC1AADBE9E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4138" y="3230350"/>
            <a:ext cx="2301805" cy="3054175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C1DECEB9-7011-485B-95CE-A6336CD7C664}"/>
              </a:ext>
            </a:extLst>
          </p:cNvPr>
          <p:cNvSpPr/>
          <p:nvPr/>
        </p:nvSpPr>
        <p:spPr>
          <a:xfrm>
            <a:off x="1" y="0"/>
            <a:ext cx="157654" cy="6858000"/>
          </a:xfrm>
          <a:prstGeom prst="rect">
            <a:avLst/>
          </a:prstGeom>
          <a:solidFill>
            <a:srgbClr val="FFC409"/>
          </a:solidFill>
          <a:ln>
            <a:solidFill>
              <a:srgbClr val="FFC4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2484454010"/>
      </p:ext>
    </p:extLst>
  </p:cSld>
  <p:clrMapOvr>
    <a:masterClrMapping/>
  </p:clrMapOvr>
</p:sld>
</file>

<file path=ppt/theme/theme1.xml><?xml version="1.0" encoding="utf-8"?>
<a:theme xmlns:a="http://schemas.openxmlformats.org/drawingml/2006/main" name="Hamlet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2842</TotalTime>
  <Words>524</Words>
  <Application>Microsoft Office PowerPoint</Application>
  <PresentationFormat>Widescreen</PresentationFormat>
  <Paragraphs>73</Paragraphs>
  <Slides>25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Raleway</vt:lpstr>
      <vt:lpstr>Arial</vt:lpstr>
      <vt:lpstr>Nixie One</vt:lpstr>
      <vt:lpstr>Hamlet template</vt:lpstr>
      <vt:lpstr>Thermal Tracking of Sports Players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Thermal Tracking of Sports Players</dc:title>
  <dc:creator>Rita Nunes</dc:creator>
  <cp:lastModifiedBy>Ana Rita Viana Nunes</cp:lastModifiedBy>
  <cp:revision>36</cp:revision>
  <dcterms:modified xsi:type="dcterms:W3CDTF">2018-04-07T22:44:46Z</dcterms:modified>
</cp:coreProperties>
</file>